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Nunito"/>
      <p:regular r:id="rId27"/>
      <p:bold r:id="rId28"/>
      <p:italic r:id="rId29"/>
      <p:boldItalic r:id="rId30"/>
    </p:embeddedFont>
    <p:embeddedFont>
      <p:font typeface="Comfortaa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51A5EF8-1F95-4937-BF24-CF8574FEC23D}">
  <a:tblStyle styleId="{E51A5EF8-1F95-4937-BF24-CF8574FEC2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omfortaa-regular.fntdata"/><Relationship Id="rId30" Type="http://schemas.openxmlformats.org/officeDocument/2006/relationships/font" Target="fonts/Nuni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Comfortaa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934724e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934724e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1a463389ab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1a463389ab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1a463389ab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1a463389ab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d57bd1a6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d57bd1a6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dc789ed8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dc789ed8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1dc789ed8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1dc789ed8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dc789ed8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1dc789ed8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dc789ed8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1dc789ed8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d57bd1a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1d57bd1a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1dd4f59c1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1dd4f59c1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8982181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8982181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1dd4f59c1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1dd4f59c1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8982181c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8982181c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20c4795f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20c4795f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a463389a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a463389a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1a463389ab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1a463389a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20c4795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20c4795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14f6b84dff4fde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14f6b84dff4fde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a463389ab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a463389ab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3.jpg"/><Relationship Id="rId5" Type="http://schemas.openxmlformats.org/officeDocument/2006/relationships/image" Target="../media/image8.jpg"/><Relationship Id="rId6" Type="http://schemas.openxmlformats.org/officeDocument/2006/relationships/image" Target="../media/image10.jpg"/><Relationship Id="rId7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9.jpg"/><Relationship Id="rId5" Type="http://schemas.openxmlformats.org/officeDocument/2006/relationships/image" Target="../media/image31.jpg"/><Relationship Id="rId6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5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311700" y="1284575"/>
            <a:ext cx="8520600" cy="15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“Co sikory robią zimą?”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91350" y="2963233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5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ETAP</a:t>
            </a:r>
            <a:r>
              <a:rPr b="1" lang="pl" sz="2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II</a:t>
            </a:r>
            <a:endParaRPr b="1" sz="2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2" title="Points scored"/>
          <p:cNvPicPr preferRelativeResize="0"/>
          <p:nvPr/>
        </p:nvPicPr>
        <p:blipFill rotWithShape="1">
          <a:blip r:embed="rId3">
            <a:alphaModFix/>
          </a:blip>
          <a:srcRect b="12072" l="2034" r="2014" t="0"/>
          <a:stretch/>
        </p:blipFill>
        <p:spPr>
          <a:xfrm>
            <a:off x="3561950" y="200050"/>
            <a:ext cx="5331201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5" y="200050"/>
            <a:ext cx="18185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550" y="3052337"/>
            <a:ext cx="2451075" cy="183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7538" y="200050"/>
            <a:ext cx="1514400" cy="173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512" y="2933725"/>
            <a:ext cx="1818525" cy="195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3"/>
          <p:cNvPicPr preferRelativeResize="0"/>
          <p:nvPr/>
        </p:nvPicPr>
        <p:blipFill rotWithShape="1">
          <a:blip r:embed="rId3">
            <a:alphaModFix/>
          </a:blip>
          <a:srcRect b="16289" l="0" r="0" t="0"/>
          <a:stretch/>
        </p:blipFill>
        <p:spPr>
          <a:xfrm>
            <a:off x="200025" y="209550"/>
            <a:ext cx="7086600" cy="3524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3"/>
          <p:cNvSpPr txBox="1"/>
          <p:nvPr/>
        </p:nvSpPr>
        <p:spPr>
          <a:xfrm>
            <a:off x="285750" y="3638550"/>
            <a:ext cx="3800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Comfortaa"/>
                <a:ea typeface="Comfortaa"/>
                <a:cs typeface="Comfortaa"/>
                <a:sym typeface="Comfortaa"/>
              </a:rPr>
              <a:t>Obszar wiejski odznacza się dużą bliskością lasu. Ptaki tam posilają się wyłącznie kulami i tym co znajdą w naturalnych stołówkach, czyli np. w lesie lub klombie.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5" name="Google Shape;225;p23"/>
          <p:cNvSpPr txBox="1"/>
          <p:nvPr/>
        </p:nvSpPr>
        <p:spPr>
          <a:xfrm>
            <a:off x="4362450" y="3702150"/>
            <a:ext cx="39147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Comfortaa"/>
                <a:ea typeface="Comfortaa"/>
                <a:cs typeface="Comfortaa"/>
                <a:sym typeface="Comfortaa"/>
              </a:rPr>
              <a:t>Większe ptaki nie przylatują do tego karmnika, a wróble nie są wrogo nastawione do sikor.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4" title="Sikory w obszarze wiejskim"/>
          <p:cNvPicPr preferRelativeResize="0"/>
          <p:nvPr/>
        </p:nvPicPr>
        <p:blipFill rotWithShape="1">
          <a:blip r:embed="rId3">
            <a:alphaModFix/>
          </a:blip>
          <a:srcRect b="13711" l="0" r="2037" t="0"/>
          <a:stretch/>
        </p:blipFill>
        <p:spPr>
          <a:xfrm>
            <a:off x="209550" y="247650"/>
            <a:ext cx="5267324" cy="287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6870" y="247650"/>
            <a:ext cx="3362330" cy="252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 rotWithShape="1">
          <a:blip r:embed="rId5">
            <a:alphaModFix/>
          </a:blip>
          <a:srcRect b="4545" l="0" r="0" t="4554"/>
          <a:stretch/>
        </p:blipFill>
        <p:spPr>
          <a:xfrm>
            <a:off x="3677895" y="2915421"/>
            <a:ext cx="2522530" cy="189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6670" y="2915423"/>
            <a:ext cx="2522542" cy="1891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5"/>
          <p:cNvSpPr txBox="1"/>
          <p:nvPr/>
        </p:nvSpPr>
        <p:spPr>
          <a:xfrm>
            <a:off x="2379650" y="632100"/>
            <a:ext cx="4114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fortaa"/>
                <a:ea typeface="Comfortaa"/>
                <a:cs typeface="Comfortaa"/>
                <a:sym typeface="Comfortaa"/>
              </a:rPr>
              <a:t>Wnioski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9" name="Google Shape;239;p25"/>
          <p:cNvSpPr txBox="1"/>
          <p:nvPr/>
        </p:nvSpPr>
        <p:spPr>
          <a:xfrm>
            <a:off x="495750" y="1487250"/>
            <a:ext cx="29871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W okresie w, którym obserwowaliśmy sikory zdarzyło się kilka a nawet wiele interesujących sytuacji.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0" name="Google Shape;240;p25"/>
          <p:cNvSpPr txBox="1"/>
          <p:nvPr/>
        </p:nvSpPr>
        <p:spPr>
          <a:xfrm>
            <a:off x="4572000" y="2571750"/>
            <a:ext cx="43146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Podsumujemy: całkowitą ilość sikor, pory dnia w których odwiedzały nasze karmniki, najchętniej odwiedzane przez sikory ptasie stołówki, stopień ich agresywności między sobą oraz między innymi gatunkami i ciekawostki wynikające z naszych obserwacji.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1" name="Google Shape;2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400" y="2980350"/>
            <a:ext cx="2477798" cy="18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5"/>
          <p:cNvPicPr preferRelativeResize="0"/>
          <p:nvPr/>
        </p:nvPicPr>
        <p:blipFill rotWithShape="1">
          <a:blip r:embed="rId4">
            <a:alphaModFix/>
          </a:blip>
          <a:srcRect b="18982" l="14322" r="14599" t="24775"/>
          <a:stretch/>
        </p:blipFill>
        <p:spPr>
          <a:xfrm>
            <a:off x="5861875" y="761450"/>
            <a:ext cx="2681042" cy="159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 txBox="1"/>
          <p:nvPr/>
        </p:nvSpPr>
        <p:spPr>
          <a:xfrm>
            <a:off x="1282500" y="1039500"/>
            <a:ext cx="6993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latin typeface="Comfortaa"/>
                <a:ea typeface="Comfortaa"/>
                <a:cs typeface="Comfortaa"/>
                <a:sym typeface="Comfortaa"/>
              </a:rPr>
              <a:t>Liczba wszystkich sikor zaobserwowanych przez nas wynosiła 58 bogatek, 65 modraszek i 5 poecile</a:t>
            </a:r>
            <a:endParaRPr sz="20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8" name="Google Shape;248;p2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900" y="1839900"/>
            <a:ext cx="4886949" cy="31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/>
          <p:nvPr/>
        </p:nvSpPr>
        <p:spPr>
          <a:xfrm>
            <a:off x="3916950" y="378000"/>
            <a:ext cx="904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latin typeface="Comfortaa"/>
                <a:ea typeface="Comfortaa"/>
                <a:cs typeface="Comfortaa"/>
                <a:sym typeface="Comfortaa"/>
              </a:rPr>
              <a:t>¹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/>
          <p:nvPr/>
        </p:nvSpPr>
        <p:spPr>
          <a:xfrm>
            <a:off x="2836200" y="404400"/>
            <a:ext cx="3132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fortaa"/>
                <a:ea typeface="Comfortaa"/>
                <a:cs typeface="Comfortaa"/>
                <a:sym typeface="Comfortaa"/>
              </a:rPr>
              <a:t>²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255" name="Google Shape;255;p27"/>
          <p:cNvGraphicFramePr/>
          <p:nvPr/>
        </p:nvGraphicFramePr>
        <p:xfrm>
          <a:off x="782700" y="247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{E51A5EF8-1F95-4937-BF24-CF8574FEC23D}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Gatunki Sikor</a:t>
                      </a:r>
                      <a:endParaRPr b="1"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Modraszki</a:t>
                      </a:r>
                      <a:endParaRPr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Bogatki</a:t>
                      </a:r>
                      <a:endParaRPr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2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Poecile</a:t>
                      </a:r>
                      <a:endParaRPr sz="2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Do południa</a:t>
                      </a:r>
                      <a:endParaRPr sz="1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42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26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 południu</a:t>
                      </a:r>
                      <a:endParaRPr sz="1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21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31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0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56" name="Google Shape;256;p27"/>
          <p:cNvSpPr txBox="1"/>
          <p:nvPr/>
        </p:nvSpPr>
        <p:spPr>
          <a:xfrm>
            <a:off x="135000" y="958500"/>
            <a:ext cx="733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latin typeface="Comfortaa"/>
                <a:ea typeface="Comfortaa"/>
                <a:cs typeface="Comfortaa"/>
                <a:sym typeface="Comfortaa"/>
              </a:rPr>
              <a:t>Liczba sikor w danych porach dnia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7" name="Google Shape;257;p27"/>
          <p:cNvPicPr preferRelativeResize="0"/>
          <p:nvPr/>
        </p:nvPicPr>
        <p:blipFill rotWithShape="1">
          <a:blip r:embed="rId3">
            <a:alphaModFix/>
          </a:blip>
          <a:srcRect b="40683" l="26665" r="24353" t="15485"/>
          <a:stretch/>
        </p:blipFill>
        <p:spPr>
          <a:xfrm>
            <a:off x="5968200" y="218250"/>
            <a:ext cx="2982300" cy="201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/>
          <p:nvPr/>
        </p:nvSpPr>
        <p:spPr>
          <a:xfrm>
            <a:off x="1453500" y="1113150"/>
            <a:ext cx="6237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latin typeface="Comfortaa"/>
                <a:ea typeface="Comfortaa"/>
                <a:cs typeface="Comfortaa"/>
                <a:sym typeface="Comfortaa"/>
              </a:rPr>
              <a:t>Najchętniej odwiedzane ptasie stołówki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3910200" y="373350"/>
            <a:ext cx="103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alibri"/>
                <a:ea typeface="Calibri"/>
                <a:cs typeface="Calibri"/>
                <a:sym typeface="Calibri"/>
              </a:rPr>
              <a:t>³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2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00" y="1636350"/>
            <a:ext cx="5234100" cy="323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/>
          <p:nvPr/>
        </p:nvSpPr>
        <p:spPr>
          <a:xfrm>
            <a:off x="3064500" y="486000"/>
            <a:ext cx="2578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latin typeface="Calibri"/>
                <a:ea typeface="Calibri"/>
                <a:cs typeface="Calibri"/>
                <a:sym typeface="Calibri"/>
              </a:rPr>
              <a:t>⁴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9"/>
          <p:cNvSpPr txBox="1"/>
          <p:nvPr/>
        </p:nvSpPr>
        <p:spPr>
          <a:xfrm>
            <a:off x="1620000" y="1161000"/>
            <a:ext cx="591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latin typeface="Comfortaa"/>
                <a:ea typeface="Comfortaa"/>
                <a:cs typeface="Comfortaa"/>
                <a:sym typeface="Comfortaa"/>
              </a:rPr>
              <a:t>Agresywność sikor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405000" y="2187000"/>
            <a:ext cx="6399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Agresywne były bogatki, które atakowały wróble. Nie zauważyliśmy by atakowały siebie nawzajem.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2" name="Google Shape;272;p29"/>
          <p:cNvSpPr txBox="1"/>
          <p:nvPr/>
        </p:nvSpPr>
        <p:spPr>
          <a:xfrm>
            <a:off x="3469500" y="3307500"/>
            <a:ext cx="537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Zaobserwowaliśmy jedynie sytuację, w której modraszka zaatakowała kowalika.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73" name="Google Shape;273;p29"/>
          <p:cNvPicPr preferRelativeResize="0"/>
          <p:nvPr/>
        </p:nvPicPr>
        <p:blipFill rotWithShape="1">
          <a:blip r:embed="rId3">
            <a:alphaModFix/>
          </a:blip>
          <a:srcRect b="29022" l="22661" r="14721" t="23640"/>
          <a:stretch/>
        </p:blipFill>
        <p:spPr>
          <a:xfrm>
            <a:off x="320850" y="3172875"/>
            <a:ext cx="2889226" cy="164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/>
          <p:nvPr/>
        </p:nvSpPr>
        <p:spPr>
          <a:xfrm>
            <a:off x="2945300" y="531600"/>
            <a:ext cx="301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alibri"/>
                <a:ea typeface="Calibri"/>
                <a:cs typeface="Calibri"/>
                <a:sym typeface="Calibri"/>
              </a:rPr>
              <a:t>⁵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0"/>
          <p:cNvSpPr txBox="1"/>
          <p:nvPr/>
        </p:nvSpPr>
        <p:spPr>
          <a:xfrm>
            <a:off x="2902200" y="1178125"/>
            <a:ext cx="3117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latin typeface="Comfortaa"/>
                <a:ea typeface="Comfortaa"/>
                <a:cs typeface="Comfortaa"/>
                <a:sym typeface="Comfortaa"/>
              </a:rPr>
              <a:t>Ciekawostki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0" name="Google Shape;280;p30"/>
          <p:cNvSpPr txBox="1"/>
          <p:nvPr/>
        </p:nvSpPr>
        <p:spPr>
          <a:xfrm>
            <a:off x="208450" y="1793750"/>
            <a:ext cx="31176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Zaobserwowaliśmy, że sikory w karmnikach pojawiały się zbiorowo, natomiast na kulach czasami pojedynczo, a czasami po kilka sztuk.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Zależało to od rodzaju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terenu.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1" name="Google Shape;281;p30"/>
          <p:cNvSpPr txBox="1"/>
          <p:nvPr/>
        </p:nvSpPr>
        <p:spPr>
          <a:xfrm>
            <a:off x="3951025" y="2183825"/>
            <a:ext cx="347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6183000" y="1863663"/>
            <a:ext cx="2592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Sikorki po zobaczeniu kota odleciały zaledwie na chwilę. Gdy kot odszedł sikory od razu wróciły do kul.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3" name="Google Shape;2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163" y="1893900"/>
            <a:ext cx="2653673" cy="1879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30"/>
          <p:cNvCxnSpPr/>
          <p:nvPr/>
        </p:nvCxnSpPr>
        <p:spPr>
          <a:xfrm flipH="1">
            <a:off x="5508600" y="1314450"/>
            <a:ext cx="701700" cy="705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/>
          <p:nvPr/>
        </p:nvSpPr>
        <p:spPr>
          <a:xfrm>
            <a:off x="459000" y="1674000"/>
            <a:ext cx="3672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latin typeface="Comfortaa"/>
                <a:ea typeface="Comfortaa"/>
                <a:cs typeface="Comfortaa"/>
                <a:sym typeface="Comfortaa"/>
              </a:rPr>
              <a:t>Udało nam się również zaobserwować walkę o jedzenie między sikorką a ptakiem innego gatunku.</a:t>
            </a:r>
            <a:endParaRPr sz="2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6900" y="852338"/>
            <a:ext cx="4694702" cy="3521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/>
        </p:nvSpPr>
        <p:spPr>
          <a:xfrm>
            <a:off x="371625" y="1506050"/>
            <a:ext cx="4469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Podczas obserwacji udało nam się zauważyć gatunki takie jak: modraszka, bogatka, sosnówka i poecile (czarnogłówka/uboga)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5" name="Google Shape;135;p14"/>
          <p:cNvSpPr txBox="1"/>
          <p:nvPr/>
        </p:nvSpPr>
        <p:spPr>
          <a:xfrm>
            <a:off x="4552163" y="2238100"/>
            <a:ext cx="4087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W zależności od obszaru badań ptaki jadły co innego. Niektóre jadły kulki z ziaren i tłuszczu, niektóre słonecznik z karmnika, a jeszcze inne jarzębinę.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6" name="Google Shape;136;p14"/>
          <p:cNvPicPr preferRelativeResize="0"/>
          <p:nvPr/>
        </p:nvPicPr>
        <p:blipFill rotWithShape="1">
          <a:blip r:embed="rId3">
            <a:alphaModFix/>
          </a:blip>
          <a:srcRect b="40372" l="13700" r="8278" t="21665"/>
          <a:stretch/>
        </p:blipFill>
        <p:spPr>
          <a:xfrm>
            <a:off x="264050" y="2903688"/>
            <a:ext cx="3009900" cy="1952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7" name="Google Shape;137;p14"/>
          <p:cNvSpPr txBox="1"/>
          <p:nvPr/>
        </p:nvSpPr>
        <p:spPr>
          <a:xfrm>
            <a:off x="561975" y="438150"/>
            <a:ext cx="4279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latin typeface="Comfortaa"/>
                <a:ea typeface="Comfortaa"/>
                <a:cs typeface="Comfortaa"/>
                <a:sym typeface="Comfortaa"/>
              </a:rPr>
              <a:t>Gatunki sikor zaobserwowane przez nas</a:t>
            </a:r>
            <a:endParaRPr sz="2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p14"/>
          <p:cNvSpPr txBox="1"/>
          <p:nvPr/>
        </p:nvSpPr>
        <p:spPr>
          <a:xfrm>
            <a:off x="3781425" y="3886200"/>
            <a:ext cx="48102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Ptaki nie bały się obecności człowieka, chętnie korzystały ze stołówek typu karmników stojących na parapecie okna.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9" name="Google Shape;139;p14"/>
          <p:cNvPicPr preferRelativeResize="0"/>
          <p:nvPr/>
        </p:nvPicPr>
        <p:blipFill rotWithShape="1">
          <a:blip r:embed="rId4">
            <a:alphaModFix/>
          </a:blip>
          <a:srcRect b="6350" l="25838" r="0" t="35388"/>
          <a:stretch/>
        </p:blipFill>
        <p:spPr>
          <a:xfrm>
            <a:off x="5857824" y="285500"/>
            <a:ext cx="2078675" cy="19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/>
          <p:nvPr>
            <p:ph type="ctrTitle"/>
          </p:nvPr>
        </p:nvSpPr>
        <p:spPr>
          <a:xfrm>
            <a:off x="1891353" y="1309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Dziękujemy za uwagę!</a:t>
            </a:r>
            <a:endParaRPr sz="4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6" name="Google Shape;296;p32"/>
          <p:cNvSpPr txBox="1"/>
          <p:nvPr>
            <p:ph idx="1" type="subTitle"/>
          </p:nvPr>
        </p:nvSpPr>
        <p:spPr>
          <a:xfrm>
            <a:off x="1891350" y="2695575"/>
            <a:ext cx="4823700" cy="16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Projekt realizowały uczennice Szkoły Podstawowej w Torzymiu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Hanna Kuroś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Emila Busler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Martyna Roguz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wraz z koordynatorem projektu Ireną Pecuch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/>
          <p:nvPr/>
        </p:nvSpPr>
        <p:spPr>
          <a:xfrm>
            <a:off x="323725" y="459650"/>
            <a:ext cx="3843300" cy="909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Sikora modraszka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pl" sz="1700">
                <a:highlight>
                  <a:schemeClr val="lt2"/>
                </a:highlight>
                <a:latin typeface="Comfortaa"/>
                <a:ea typeface="Comfortaa"/>
                <a:cs typeface="Comfortaa"/>
                <a:sym typeface="Comfortaa"/>
              </a:rPr>
              <a:t>Cyanistes caeruleus)</a:t>
            </a:r>
            <a:endParaRPr sz="1700">
              <a:highlight>
                <a:schemeClr val="lt2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183625" y="3969825"/>
            <a:ext cx="41235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Sikora modraszka była najczęściej widywanym gatunkiem w okolicznych ptasich stołówkach. 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183625" y="1647825"/>
            <a:ext cx="2457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Siadała na kulach, ale równie chętnie korzystała też z karmnika.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254575" y="2879313"/>
            <a:ext cx="3981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Nie wchodziła w konflikty z pozostałymi sikorami i innymi ptakami. Była do nich pokojowo nastawiona.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8" name="Google Shape;148;p15"/>
          <p:cNvPicPr preferRelativeResize="0"/>
          <p:nvPr/>
        </p:nvPicPr>
        <p:blipFill rotWithShape="1">
          <a:blip r:embed="rId3">
            <a:alphaModFix/>
          </a:blip>
          <a:srcRect b="26203" l="7787" r="16016" t="6260"/>
          <a:stretch/>
        </p:blipFill>
        <p:spPr>
          <a:xfrm>
            <a:off x="5429250" y="459650"/>
            <a:ext cx="2667000" cy="1766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15"/>
          <p:cNvCxnSpPr/>
          <p:nvPr/>
        </p:nvCxnSpPr>
        <p:spPr>
          <a:xfrm>
            <a:off x="4307125" y="1734975"/>
            <a:ext cx="7800" cy="318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0" name="Google Shape;150;p15"/>
          <p:cNvCxnSpPr/>
          <p:nvPr/>
        </p:nvCxnSpPr>
        <p:spPr>
          <a:xfrm>
            <a:off x="254575" y="2879313"/>
            <a:ext cx="3781500" cy="1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15"/>
          <p:cNvCxnSpPr/>
          <p:nvPr/>
        </p:nvCxnSpPr>
        <p:spPr>
          <a:xfrm flipH="1" rot="10800000">
            <a:off x="354625" y="4059850"/>
            <a:ext cx="37815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2" name="Google Shape;15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3263" y="2460462"/>
            <a:ext cx="2758973" cy="206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>
            <a:off x="4833975" y="459650"/>
            <a:ext cx="3843300" cy="909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Sikora bogatka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pl" sz="1700">
                <a:highlight>
                  <a:schemeClr val="lt2"/>
                </a:highlight>
                <a:latin typeface="Comfortaa"/>
                <a:ea typeface="Comfortaa"/>
                <a:cs typeface="Comfortaa"/>
                <a:sym typeface="Comfortaa"/>
              </a:rPr>
              <a:t>Parus major</a:t>
            </a:r>
            <a:r>
              <a:rPr lang="pl" sz="1700">
                <a:highlight>
                  <a:schemeClr val="lt2"/>
                </a:highligh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700">
              <a:highlight>
                <a:schemeClr val="lt2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8" name="Google Shape;158;p16"/>
          <p:cNvSpPr txBox="1"/>
          <p:nvPr/>
        </p:nvSpPr>
        <p:spPr>
          <a:xfrm>
            <a:off x="6347000" y="459650"/>
            <a:ext cx="563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5467275" y="1931488"/>
            <a:ext cx="32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zdjęcie</a:t>
            </a:r>
            <a:endParaRPr/>
          </a:p>
        </p:txBody>
      </p:sp>
      <p:sp>
        <p:nvSpPr>
          <p:cNvPr id="160" name="Google Shape;160;p16"/>
          <p:cNvSpPr txBox="1"/>
          <p:nvPr/>
        </p:nvSpPr>
        <p:spPr>
          <a:xfrm>
            <a:off x="474900" y="3298425"/>
            <a:ext cx="38433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Sikora bogatka również była bardzo często widywana przez nas. </a:t>
            </a: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Jest</a:t>
            </a: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 ona trochę większa od modraszki. Je m. in. owady, ziarna, co oznacza, że jest wszystkożerna.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4371975" y="3298425"/>
            <a:ext cx="4257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Podobnie jak modraszka nie wchodziła w konflikt z innymi sikorami, ale była bardziej skłonna do walki o jedzenie z np. wróblami czy innymi ptakami.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b="35869" l="0" r="8883" t="11774"/>
          <a:stretch/>
        </p:blipFill>
        <p:spPr>
          <a:xfrm>
            <a:off x="5278083" y="1456489"/>
            <a:ext cx="2091725" cy="175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63" name="Google Shape;163;p16"/>
          <p:cNvCxnSpPr/>
          <p:nvPr/>
        </p:nvCxnSpPr>
        <p:spPr>
          <a:xfrm flipH="1" rot="10800000">
            <a:off x="523875" y="3240525"/>
            <a:ext cx="75153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16"/>
          <p:cNvCxnSpPr/>
          <p:nvPr/>
        </p:nvCxnSpPr>
        <p:spPr>
          <a:xfrm>
            <a:off x="4276725" y="3435375"/>
            <a:ext cx="9600" cy="12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5" name="Google Shape;165;p16"/>
          <p:cNvPicPr preferRelativeResize="0"/>
          <p:nvPr/>
        </p:nvPicPr>
        <p:blipFill rotWithShape="1">
          <a:blip r:embed="rId4">
            <a:alphaModFix/>
          </a:blip>
          <a:srcRect b="22779" l="0" r="26259" t="0"/>
          <a:stretch/>
        </p:blipFill>
        <p:spPr>
          <a:xfrm>
            <a:off x="1295400" y="859850"/>
            <a:ext cx="2876549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/>
          <p:nvPr/>
        </p:nvSpPr>
        <p:spPr>
          <a:xfrm flipH="1">
            <a:off x="5938800" y="511925"/>
            <a:ext cx="2824200" cy="840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Sikora uboga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lang="pl" sz="1700">
                <a:highlight>
                  <a:schemeClr val="lt2"/>
                </a:highlight>
                <a:latin typeface="Comfortaa"/>
                <a:ea typeface="Comfortaa"/>
                <a:cs typeface="Comfortaa"/>
                <a:sym typeface="Comfortaa"/>
              </a:rPr>
              <a:t>Poecile palustris</a:t>
            </a:r>
            <a:r>
              <a:rPr lang="pl" sz="1700">
                <a:highlight>
                  <a:schemeClr val="lt2"/>
                </a:highlight>
                <a:latin typeface="Comfortaa"/>
                <a:ea typeface="Comfortaa"/>
                <a:cs typeface="Comfortaa"/>
                <a:sym typeface="Comfortaa"/>
              </a:rPr>
              <a:t>)</a:t>
            </a:r>
            <a:endParaRPr sz="1700">
              <a:highlight>
                <a:schemeClr val="lt2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404850" y="511925"/>
            <a:ext cx="2900400" cy="840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latin typeface="Comfortaa"/>
                <a:ea typeface="Comfortaa"/>
                <a:cs typeface="Comfortaa"/>
                <a:sym typeface="Comfortaa"/>
              </a:rPr>
              <a:t>Sikora czarnogłówka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(Poecile montanus)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2" name="Google Shape;172;p17"/>
          <p:cNvSpPr txBox="1"/>
          <p:nvPr/>
        </p:nvSpPr>
        <p:spPr>
          <a:xfrm>
            <a:off x="6974700" y="1743075"/>
            <a:ext cx="75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zdjecie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7"/>
          <p:cNvSpPr txBox="1"/>
          <p:nvPr/>
        </p:nvSpPr>
        <p:spPr>
          <a:xfrm>
            <a:off x="152250" y="3429000"/>
            <a:ext cx="35910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Obie sikory wyglądają bardzo podobnie, prawie nie do rozróżnienia. Różni je jedynie kolor dzioba, czarnogłówka ma cały czarny dziób.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4" name="Google Shape;174;p17"/>
          <p:cNvSpPr txBox="1"/>
          <p:nvPr/>
        </p:nvSpPr>
        <p:spPr>
          <a:xfrm>
            <a:off x="3562350" y="3429000"/>
            <a:ext cx="2628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Były one jednymi z najrzadziej widzianych przez nas gatunków.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5" name="Google Shape;175;p17"/>
          <p:cNvSpPr txBox="1"/>
          <p:nvPr/>
        </p:nvSpPr>
        <p:spPr>
          <a:xfrm>
            <a:off x="6114900" y="3305175"/>
            <a:ext cx="2676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Najchętniej jadły z kul z ziarnami, rzadziej widywaliśmy je w karmnikach.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76" name="Google Shape;176;p17"/>
          <p:cNvCxnSpPr/>
          <p:nvPr/>
        </p:nvCxnSpPr>
        <p:spPr>
          <a:xfrm flipH="1" rot="10800000">
            <a:off x="438150" y="3295575"/>
            <a:ext cx="81534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17"/>
          <p:cNvCxnSpPr/>
          <p:nvPr/>
        </p:nvCxnSpPr>
        <p:spPr>
          <a:xfrm>
            <a:off x="3562350" y="3429000"/>
            <a:ext cx="9600" cy="13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17"/>
          <p:cNvCxnSpPr/>
          <p:nvPr/>
        </p:nvCxnSpPr>
        <p:spPr>
          <a:xfrm>
            <a:off x="6067313" y="3429000"/>
            <a:ext cx="9600" cy="13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9" name="Google Shape;179;p17"/>
          <p:cNvPicPr preferRelativeResize="0"/>
          <p:nvPr/>
        </p:nvPicPr>
        <p:blipFill rotWithShape="1">
          <a:blip r:embed="rId3">
            <a:alphaModFix/>
          </a:blip>
          <a:srcRect b="57917" l="68023" r="4322" t="25739"/>
          <a:stretch/>
        </p:blipFill>
        <p:spPr>
          <a:xfrm>
            <a:off x="6269000" y="1416375"/>
            <a:ext cx="2163802" cy="17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675" y="1395588"/>
            <a:ext cx="2328750" cy="174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/>
          <p:nvPr/>
        </p:nvSpPr>
        <p:spPr>
          <a:xfrm>
            <a:off x="514350" y="676275"/>
            <a:ext cx="35337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Obserwacje prowadziliśmy na trzech typach terenu: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•podmiejski- w pobliżu ogródków działkowych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•peryferyjny- niedaleko lasu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•wiejski- w leśniczówce, obok lasu.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4686300" y="2476500"/>
            <a:ext cx="41625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omfortaa"/>
                <a:ea typeface="Comfortaa"/>
                <a:cs typeface="Comfortaa"/>
                <a:sym typeface="Comfortaa"/>
              </a:rPr>
              <a:t>We wszystkich trzech zaobserwowaliśmy podobną ilość ptaków lecz największą w obszarze wiejskim. Każdy teren charakteryzuje się czym innym, ale na każdym widzieliśmy mniej więcej takie same gatunki sikor.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b="50986" l="-1666" r="-5837" t="-11303"/>
          <a:stretch/>
        </p:blipFill>
        <p:spPr>
          <a:xfrm>
            <a:off x="571500" y="2162775"/>
            <a:ext cx="3533699" cy="264375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/>
          <p:nvPr/>
        </p:nvSpPr>
        <p:spPr>
          <a:xfrm>
            <a:off x="5153025" y="428625"/>
            <a:ext cx="30000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latin typeface="Comfortaa"/>
                <a:ea typeface="Comfortaa"/>
                <a:cs typeface="Comfortaa"/>
                <a:sym typeface="Comfortaa"/>
              </a:rPr>
              <a:t>Obszar na którym prowadziliśmy obserwacje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9"/>
          <p:cNvPicPr preferRelativeResize="0"/>
          <p:nvPr/>
        </p:nvPicPr>
        <p:blipFill rotWithShape="1">
          <a:blip r:embed="rId3">
            <a:alphaModFix/>
          </a:blip>
          <a:srcRect b="12311" l="0" r="2028" t="1474"/>
          <a:stretch/>
        </p:blipFill>
        <p:spPr>
          <a:xfrm>
            <a:off x="200025" y="171450"/>
            <a:ext cx="8401050" cy="33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 txBox="1"/>
          <p:nvPr/>
        </p:nvSpPr>
        <p:spPr>
          <a:xfrm>
            <a:off x="304800" y="3600450"/>
            <a:ext cx="4105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Comfortaa"/>
                <a:ea typeface="Comfortaa"/>
                <a:cs typeface="Comfortaa"/>
                <a:sym typeface="Comfortaa"/>
              </a:rPr>
              <a:t>Na obszarze podmiejskim dominowały modraszki i bogatki, zaobserwowaliśmy tam tylko jednego ptaka z gatunku Poecile (najprawdobniej sikorę czarnogłówkę). 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4972050" y="3600450"/>
            <a:ext cx="3735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Comfortaa"/>
                <a:ea typeface="Comfortaa"/>
                <a:cs typeface="Comfortaa"/>
                <a:sym typeface="Comfortaa"/>
              </a:rPr>
              <a:t>Ten teren badań możemy oznaczyć jako teren, w którym ptaki miały najwięcej miejsc by się schronić, np. lasy bądź szpalery drzew lub krzewów.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0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900" y="260400"/>
            <a:ext cx="5787600" cy="39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 rotWithShape="1">
          <a:blip r:embed="rId4">
            <a:alphaModFix/>
          </a:blip>
          <a:srcRect b="14559" l="21866" r="2179" t="0"/>
          <a:stretch/>
        </p:blipFill>
        <p:spPr>
          <a:xfrm>
            <a:off x="6183000" y="260400"/>
            <a:ext cx="2347602" cy="198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1800" y="2403000"/>
            <a:ext cx="2969999" cy="22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1"/>
          <p:cNvPicPr preferRelativeResize="0"/>
          <p:nvPr/>
        </p:nvPicPr>
        <p:blipFill rotWithShape="1">
          <a:blip r:embed="rId3">
            <a:alphaModFix/>
          </a:blip>
          <a:srcRect b="23326" l="0" r="0" t="2312"/>
          <a:stretch/>
        </p:blipFill>
        <p:spPr>
          <a:xfrm>
            <a:off x="177150" y="209550"/>
            <a:ext cx="8618227" cy="276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1"/>
          <p:cNvSpPr txBox="1"/>
          <p:nvPr/>
        </p:nvSpPr>
        <p:spPr>
          <a:xfrm>
            <a:off x="285750" y="2971800"/>
            <a:ext cx="3924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Comfortaa"/>
                <a:ea typeface="Comfortaa"/>
                <a:cs typeface="Comfortaa"/>
                <a:sym typeface="Comfortaa"/>
              </a:rPr>
              <a:t>Teren peryferyjny najchętniej odwiedzały bogatki, trochę rzadziej modraszki. Sikory zjadały ziarna z kuli tłuszczowej na, której najczęściej znajdowały się jeden lub dwa ptaki. Nie gromadziły się na niej stadnie.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4895850" y="2971800"/>
            <a:ext cx="3810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Comfortaa"/>
                <a:ea typeface="Comfortaa"/>
                <a:cs typeface="Comfortaa"/>
                <a:sym typeface="Comfortaa"/>
              </a:rPr>
              <a:t>Dodatkowo bardzo blisko ptasiej stołówki znajdowało się drzewo które służyło sikorkom jako schronienie w razie ataku kota lub podejścia człowieka.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