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9" r:id="rId2"/>
    <p:sldId id="273" r:id="rId3"/>
    <p:sldId id="286" r:id="rId4"/>
    <p:sldId id="256" r:id="rId5"/>
    <p:sldId id="277" r:id="rId6"/>
    <p:sldId id="283" r:id="rId7"/>
    <p:sldId id="259" r:id="rId8"/>
    <p:sldId id="279" r:id="rId9"/>
    <p:sldId id="276" r:id="rId10"/>
    <p:sldId id="266" r:id="rId11"/>
    <p:sldId id="278" r:id="rId12"/>
    <p:sldId id="261" r:id="rId13"/>
    <p:sldId id="282" r:id="rId14"/>
    <p:sldId id="258" r:id="rId15"/>
    <p:sldId id="280" r:id="rId16"/>
    <p:sldId id="290" r:id="rId17"/>
    <p:sldId id="291" r:id="rId1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sk-SK" smtClean="0"/>
              <a:t>Upravte štýly predlohy textu</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a:p>
        </p:txBody>
      </p:sp>
      <p:sp>
        <p:nvSpPr>
          <p:cNvPr id="4" name="Date Placeholder 3"/>
          <p:cNvSpPr>
            <a:spLocks noGrp="1"/>
          </p:cNvSpPr>
          <p:nvPr>
            <p:ph type="dt" sz="half" idx="10"/>
          </p:nvPr>
        </p:nvSpPr>
        <p:spPr/>
        <p:txBody>
          <a:bodyPr/>
          <a:lstStyle/>
          <a:p>
            <a:fld id="{6EEDFFD1-4D43-475B-9EB5-81D731AE3D46}" type="datetimeFigureOut">
              <a:rPr lang="sk-SK" smtClean="0"/>
              <a:pPr/>
              <a:t>8. 3. 2014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8214E1B-6B75-482D-BDC6-1DD72BA32D8F}"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6EEDFFD1-4D43-475B-9EB5-81D731AE3D46}" type="datetimeFigureOut">
              <a:rPr lang="sk-SK" smtClean="0"/>
              <a:pPr/>
              <a:t>8. 3. 2014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8214E1B-6B75-482D-BDC6-1DD72BA32D8F}"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sk-SK" smtClean="0"/>
              <a:t>Upravte štýly predlohy textu</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6EEDFFD1-4D43-475B-9EB5-81D731AE3D46}" type="datetimeFigureOut">
              <a:rPr lang="sk-SK" smtClean="0"/>
              <a:pPr/>
              <a:t>8. 3. 2014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8214E1B-6B75-482D-BDC6-1DD72BA32D8F}"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6EEDFFD1-4D43-475B-9EB5-81D731AE3D46}" type="datetimeFigureOut">
              <a:rPr lang="sk-SK" smtClean="0"/>
              <a:pPr/>
              <a:t>8. 3. 2014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8214E1B-6B75-482D-BDC6-1DD72BA32D8F}"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sk-SK" smtClean="0"/>
              <a:t>Upravte štýly predlohy textu</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6EEDFFD1-4D43-475B-9EB5-81D731AE3D46}" type="datetimeFigureOut">
              <a:rPr lang="sk-SK" smtClean="0"/>
              <a:pPr/>
              <a:t>8. 3. 2014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8214E1B-6B75-482D-BDC6-1DD72BA32D8F}"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sk-SK" smtClean="0"/>
              <a:t>Upravte štýly predlohy textu</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6EEDFFD1-4D43-475B-9EB5-81D731AE3D46}" type="datetimeFigureOut">
              <a:rPr lang="sk-SK" smtClean="0"/>
              <a:pPr/>
              <a:t>8. 3. 2014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8214E1B-6B75-482D-BDC6-1DD72BA32D8F}"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Date Placeholder 6"/>
          <p:cNvSpPr>
            <a:spLocks noGrp="1"/>
          </p:cNvSpPr>
          <p:nvPr>
            <p:ph type="dt" sz="half" idx="10"/>
          </p:nvPr>
        </p:nvSpPr>
        <p:spPr/>
        <p:txBody>
          <a:bodyPr/>
          <a:lstStyle/>
          <a:p>
            <a:fld id="{6EEDFFD1-4D43-475B-9EB5-81D731AE3D46}" type="datetimeFigureOut">
              <a:rPr lang="sk-SK" smtClean="0"/>
              <a:pPr/>
              <a:t>8. 3. 2014</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68214E1B-6B75-482D-BDC6-1DD72BA32D8F}"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Date Placeholder 2"/>
          <p:cNvSpPr>
            <a:spLocks noGrp="1"/>
          </p:cNvSpPr>
          <p:nvPr>
            <p:ph type="dt" sz="half" idx="10"/>
          </p:nvPr>
        </p:nvSpPr>
        <p:spPr/>
        <p:txBody>
          <a:bodyPr/>
          <a:lstStyle/>
          <a:p>
            <a:fld id="{6EEDFFD1-4D43-475B-9EB5-81D731AE3D46}" type="datetimeFigureOut">
              <a:rPr lang="sk-SK" smtClean="0"/>
              <a:pPr/>
              <a:t>8. 3. 2014</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68214E1B-6B75-482D-BDC6-1DD72BA32D8F}"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DFFD1-4D43-475B-9EB5-81D731AE3D46}" type="datetimeFigureOut">
              <a:rPr lang="sk-SK" smtClean="0"/>
              <a:pPr/>
              <a:t>8. 3. 2014</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68214E1B-6B75-482D-BDC6-1DD72BA32D8F}"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sk-SK" smtClean="0"/>
              <a:t>Upravte štýly predlohy textu</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6EEDFFD1-4D43-475B-9EB5-81D731AE3D46}" type="datetimeFigureOut">
              <a:rPr lang="sk-SK" smtClean="0"/>
              <a:pPr/>
              <a:t>8. 3. 2014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8214E1B-6B75-482D-BDC6-1DD72BA32D8F}"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sk-SK" smtClean="0"/>
              <a:t>Upravte štýly predlohy textu</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6EEDFFD1-4D43-475B-9EB5-81D731AE3D46}" type="datetimeFigureOut">
              <a:rPr lang="sk-SK" smtClean="0"/>
              <a:pPr/>
              <a:t>8. 3. 2014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8214E1B-6B75-482D-BDC6-1DD72BA32D8F}" type="slidenum">
              <a:rPr lang="sk-SK" smtClean="0"/>
              <a:pPr/>
              <a:t>‹#›</a:t>
            </a:fld>
            <a:endParaRPr lang="sk-SK"/>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sk-SK" smtClean="0"/>
              <a:t>Ak chcete pridať obrázok, kliknite na ikonu</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sk-SK" smtClean="0"/>
              <a:t>Upravte štýly predlohy textu</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EEDFFD1-4D43-475B-9EB5-81D731AE3D46}" type="datetimeFigureOut">
              <a:rPr lang="sk-SK" smtClean="0"/>
              <a:pPr/>
              <a:t>8. 3. 2014</a:t>
            </a:fld>
            <a:endParaRPr lang="sk-SK"/>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sk-SK"/>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68214E1B-6B75-482D-BDC6-1DD72BA32D8F}"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a:p>
        </p:txBody>
      </p:sp>
      <p:pic>
        <p:nvPicPr>
          <p:cNvPr id="4" name="Picture 2" descr="C:\Users\Anna Fetkovičová\Desktop\1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3" y="620688"/>
            <a:ext cx="7344817" cy="547260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Podnadpis 2"/>
          <p:cNvSpPr>
            <a:spLocks noGrp="1"/>
          </p:cNvSpPr>
          <p:nvPr>
            <p:ph type="subTitle" idx="1"/>
          </p:nvPr>
        </p:nvSpPr>
        <p:spPr>
          <a:xfrm>
            <a:off x="179513" y="6165304"/>
            <a:ext cx="5040559" cy="529184"/>
          </a:xfrm>
        </p:spPr>
        <p:txBody>
          <a:bodyPr>
            <a:normAutofit/>
          </a:bodyPr>
          <a:lstStyle/>
          <a:p>
            <a:r>
              <a:rPr lang="sk-SK" sz="1800" b="1" dirty="0" smtClean="0">
                <a:solidFill>
                  <a:schemeClr val="tx1"/>
                </a:solidFill>
                <a:latin typeface="Georgia" panose="02040502050405020303" pitchFamily="18" charset="0"/>
              </a:rPr>
              <a:t>Spracovala: Katarína </a:t>
            </a:r>
            <a:r>
              <a:rPr lang="sk-SK" sz="1800" b="1" dirty="0" err="1" smtClean="0">
                <a:solidFill>
                  <a:schemeClr val="tx1"/>
                </a:solidFill>
                <a:latin typeface="Georgia" panose="02040502050405020303" pitchFamily="18" charset="0"/>
              </a:rPr>
              <a:t>Fetkovičová</a:t>
            </a:r>
            <a:endParaRPr lang="sk-SK" sz="1800" b="1" dirty="0">
              <a:solidFill>
                <a:schemeClr val="tx1"/>
              </a:solidFill>
              <a:latin typeface="Georgia" panose="02040502050405020303" pitchFamily="18" charset="0"/>
            </a:endParaRPr>
          </a:p>
        </p:txBody>
      </p:sp>
    </p:spTree>
    <p:extLst>
      <p:ext uri="{BB962C8B-B14F-4D97-AF65-F5344CB8AC3E}">
        <p14:creationId xmlns:p14="http://schemas.microsoft.com/office/powerpoint/2010/main" xmlns="" val="3049932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a:p>
        </p:txBody>
      </p:sp>
      <p:sp>
        <p:nvSpPr>
          <p:cNvPr id="3" name="Podnadpis 2"/>
          <p:cNvSpPr>
            <a:spLocks noGrp="1"/>
          </p:cNvSpPr>
          <p:nvPr>
            <p:ph type="subTitle" idx="1"/>
          </p:nvPr>
        </p:nvSpPr>
        <p:spPr/>
        <p:txBody>
          <a:bodyPr/>
          <a:lstStyle/>
          <a:p>
            <a:endParaRPr lang="sk-SK"/>
          </a:p>
        </p:txBody>
      </p:sp>
      <p:pic>
        <p:nvPicPr>
          <p:cNvPr id="11266" name="Picture 2" descr="C:\Users\Anna Fetkovičová\Desktop\1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56275"/>
            <a:ext cx="8539708" cy="6705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4322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a:p>
        </p:txBody>
      </p:sp>
      <p:sp>
        <p:nvSpPr>
          <p:cNvPr id="3" name="Podnadpis 2"/>
          <p:cNvSpPr>
            <a:spLocks noGrp="1"/>
          </p:cNvSpPr>
          <p:nvPr>
            <p:ph type="subTitle" idx="1"/>
          </p:nvPr>
        </p:nvSpPr>
        <p:spPr/>
        <p:txBody>
          <a:bodyPr/>
          <a:lstStyle/>
          <a:p>
            <a:endParaRPr lang="sk-SK"/>
          </a:p>
        </p:txBody>
      </p:sp>
      <p:pic>
        <p:nvPicPr>
          <p:cNvPr id="11266" name="Picture 2" descr="C:\Users\Anna Fetkovičová\Desktop\2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404664"/>
            <a:ext cx="8208912" cy="60486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bdĺžnik 3"/>
          <p:cNvSpPr/>
          <p:nvPr/>
        </p:nvSpPr>
        <p:spPr>
          <a:xfrm>
            <a:off x="899592" y="3212976"/>
            <a:ext cx="4968552" cy="27363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k-SK" dirty="0" smtClean="0"/>
              <a:t>DRUHÉ PRASIATKO MALO DOMČEK          Z DREVA. BOL PEVNEJŠÍ AKO TEN       ZO SLAMY. OBE PRASIATKA SEDELI       V DREVENOM DOMČEKU A TRIASLI SA OD STRACHU. VLK PRIBEHOL A OPÄŤ TRI RAZY FÚKOL. AJ TENTO DOMČEK SA ROZPADOL A PRASJATKA PRED VLKOM NIČ NECHRÁNILO. OBE SA ROZBEHLI    K NAJSTARŠIEMU BRAČEKOVI...</a:t>
            </a:r>
            <a:endParaRPr lang="sk-SK" dirty="0"/>
          </a:p>
        </p:txBody>
      </p:sp>
    </p:spTree>
    <p:extLst>
      <p:ext uri="{BB962C8B-B14F-4D97-AF65-F5344CB8AC3E}">
        <p14:creationId xmlns:p14="http://schemas.microsoft.com/office/powerpoint/2010/main" xmlns="" val="473279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dirty="0"/>
          </a:p>
        </p:txBody>
      </p:sp>
      <p:pic>
        <p:nvPicPr>
          <p:cNvPr id="6146" name="Picture 2" descr="C:\Users\Anna Fetkovičová\Desktop\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1309688"/>
            <a:ext cx="8712968" cy="528766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Podnadpis 2"/>
          <p:cNvSpPr>
            <a:spLocks noGrp="1"/>
          </p:cNvSpPr>
          <p:nvPr>
            <p:ph type="subTitle" idx="1"/>
          </p:nvPr>
        </p:nvSpPr>
        <p:spPr>
          <a:xfrm>
            <a:off x="179512" y="188640"/>
            <a:ext cx="8712968" cy="1296144"/>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r>
              <a:rPr lang="sk-SK" dirty="0" smtClean="0"/>
              <a:t>TEN MAL POSTAVENÝ DOMČEK Z TEHÁL, DOM BOL PEVNÝ, NEROZPADOL SA HOCI VLK TRI RAZY FÚKAL, POTOM CHCEL ROZBIŤ DVERE, ALE TIE BOLI TIEŽ PEVNÉ. VLK SA NEMOHOL DOSTAŤ DO DOMČEKA...</a:t>
            </a:r>
            <a:endParaRPr lang="sk-SK" dirty="0"/>
          </a:p>
        </p:txBody>
      </p:sp>
    </p:spTree>
    <p:extLst>
      <p:ext uri="{BB962C8B-B14F-4D97-AF65-F5344CB8AC3E}">
        <p14:creationId xmlns:p14="http://schemas.microsoft.com/office/powerpoint/2010/main" xmlns="" val="4237226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a:p>
        </p:txBody>
      </p:sp>
      <p:pic>
        <p:nvPicPr>
          <p:cNvPr id="15362" name="Picture 2" descr="C:\Users\Anna Fetkovičová\Desktop\3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052736"/>
            <a:ext cx="8280920" cy="580526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Podnadpis 2"/>
          <p:cNvSpPr>
            <a:spLocks noGrp="1"/>
          </p:cNvSpPr>
          <p:nvPr>
            <p:ph type="subTitle" idx="1"/>
          </p:nvPr>
        </p:nvSpPr>
        <p:spPr>
          <a:xfrm>
            <a:off x="467544" y="260648"/>
            <a:ext cx="8280920" cy="93610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k-SK" sz="1800" dirty="0" smtClean="0">
                <a:solidFill>
                  <a:schemeClr val="tx1"/>
                </a:solidFill>
                <a:latin typeface="Georgia" panose="02040502050405020303" pitchFamily="18" charset="0"/>
              </a:rPr>
              <a:t>VLK CHODIL OKOLO DOMČEKA A PREMÝŠĽAL  AKO BY SA DOSTAL DNU. POTEŠIL SA KEĎ ZBADAL KOMÍN. ROZHODOL SA, ŽE SA DO DOMČEKA DOSTANE CEZ KOMÍN A PREKVAPÍ PRASIATKA ... </a:t>
            </a:r>
            <a:endParaRPr lang="sk-SK" sz="1800" dirty="0">
              <a:solidFill>
                <a:schemeClr val="tx1"/>
              </a:solidFill>
              <a:latin typeface="Georgia" panose="02040502050405020303" pitchFamily="18" charset="0"/>
            </a:endParaRPr>
          </a:p>
        </p:txBody>
      </p:sp>
    </p:spTree>
    <p:extLst>
      <p:ext uri="{BB962C8B-B14F-4D97-AF65-F5344CB8AC3E}">
        <p14:creationId xmlns:p14="http://schemas.microsoft.com/office/powerpoint/2010/main" xmlns="" val="4050082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a:p>
        </p:txBody>
      </p:sp>
      <p:sp>
        <p:nvSpPr>
          <p:cNvPr id="3" name="Podnadpis 2"/>
          <p:cNvSpPr>
            <a:spLocks noGrp="1"/>
          </p:cNvSpPr>
          <p:nvPr>
            <p:ph type="subTitle" idx="1"/>
          </p:nvPr>
        </p:nvSpPr>
        <p:spPr>
          <a:xfrm>
            <a:off x="323528" y="260648"/>
            <a:ext cx="8496944" cy="100811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k-SK" sz="1800" dirty="0" smtClean="0">
                <a:solidFill>
                  <a:schemeClr val="tx1"/>
                </a:solidFill>
                <a:latin typeface="Georgia" panose="02040502050405020303" pitchFamily="18" charset="0"/>
              </a:rPr>
              <a:t>KEĎ TO PRASIATKA ZISTILI, ROZLOŽILI OHEŇ V KOZUBE A HLADNÝ VLK SPADOL KOMÍNOM ROVNO  DO ...........</a:t>
            </a:r>
            <a:endParaRPr lang="sk-SK" sz="1800" dirty="0">
              <a:solidFill>
                <a:schemeClr val="tx1"/>
              </a:solidFill>
              <a:latin typeface="Georgia" panose="02040502050405020303" pitchFamily="18" charset="0"/>
            </a:endParaRPr>
          </a:p>
        </p:txBody>
      </p:sp>
      <p:pic>
        <p:nvPicPr>
          <p:cNvPr id="3074" name="Picture 2" descr="C:\Users\Anna Fetkovičová\Desktop\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980728"/>
            <a:ext cx="8496944" cy="56166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1520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a:p>
        </p:txBody>
      </p:sp>
      <p:sp>
        <p:nvSpPr>
          <p:cNvPr id="3" name="Podnadpis 2"/>
          <p:cNvSpPr>
            <a:spLocks noGrp="1"/>
          </p:cNvSpPr>
          <p:nvPr>
            <p:ph type="subTitle" idx="1"/>
          </p:nvPr>
        </p:nvSpPr>
        <p:spPr>
          <a:xfrm>
            <a:off x="395536" y="116632"/>
            <a:ext cx="8424936" cy="1080120"/>
          </a:xfrm>
        </p:spPr>
        <p:style>
          <a:lnRef idx="2">
            <a:schemeClr val="accent1">
              <a:shade val="50000"/>
            </a:schemeClr>
          </a:lnRef>
          <a:fillRef idx="1">
            <a:schemeClr val="accent1"/>
          </a:fillRef>
          <a:effectRef idx="0">
            <a:schemeClr val="accent1"/>
          </a:effectRef>
          <a:fontRef idx="minor">
            <a:schemeClr val="lt1"/>
          </a:fontRef>
        </p:style>
        <p:txBody>
          <a:bodyPr/>
          <a:lstStyle/>
          <a:p>
            <a:r>
              <a:rPr lang="sk-SK" dirty="0" smtClean="0"/>
              <a:t>POTOM SI UŽ PRASIATKA SPOKOJNE NAŽÍVALI V DOMČEKU     A VLK?............/dokončiť príbeh/.</a:t>
            </a:r>
            <a:endParaRPr lang="sk-SK" dirty="0"/>
          </a:p>
        </p:txBody>
      </p:sp>
      <p:pic>
        <p:nvPicPr>
          <p:cNvPr id="12290" name="Picture 2" descr="C:\Users\Anna Fetkovičová\Desktop\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908720"/>
            <a:ext cx="8424936" cy="56886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7738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23528" y="260648"/>
            <a:ext cx="8640960" cy="6264696"/>
          </a:xfrm>
        </p:spPr>
        <p:txBody>
          <a:bodyPr/>
          <a:lstStyle/>
          <a:p>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smtClean="0"/>
              <a:t/>
            </a:r>
            <a:br>
              <a:rPr lang="sk-SK" sz="2400" dirty="0" smtClean="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800" dirty="0" smtClean="0">
                <a:solidFill>
                  <a:srgbClr val="00B050"/>
                </a:solidFill>
              </a:rPr>
              <a:t>Poznámky:</a:t>
            </a:r>
            <a:r>
              <a:rPr lang="sk-SK" sz="2400" dirty="0" smtClean="0"/>
              <a:t/>
            </a:r>
            <a:br>
              <a:rPr lang="sk-SK" sz="2400" dirty="0" smtClean="0"/>
            </a:br>
            <a:r>
              <a:rPr lang="sk-SK" sz="2800" dirty="0" smtClean="0">
                <a:solidFill>
                  <a:srgbClr val="C00000"/>
                </a:solidFill>
                <a:latin typeface="Calibri"/>
              </a:rPr>
              <a:t>● Cieľ:</a:t>
            </a:r>
            <a:r>
              <a:rPr lang="sk-SK" sz="2800" dirty="0" smtClean="0">
                <a:solidFill>
                  <a:srgbClr val="C00000"/>
                </a:solidFill>
              </a:rPr>
              <a:t/>
            </a:r>
            <a:br>
              <a:rPr lang="sk-SK" sz="2800" dirty="0" smtClean="0">
                <a:solidFill>
                  <a:srgbClr val="C00000"/>
                </a:solidFill>
              </a:rPr>
            </a:br>
            <a:r>
              <a:rPr lang="sk-SK" sz="2400" dirty="0" smtClean="0"/>
              <a:t>» rozvíjať </a:t>
            </a:r>
            <a:r>
              <a:rPr lang="sk-SK" sz="2400" dirty="0"/>
              <a:t>cieľavedome, systematicky a v </a:t>
            </a:r>
            <a:r>
              <a:rPr lang="sk-SK" sz="2400" dirty="0" smtClean="0"/>
              <a:t>tvorivej </a:t>
            </a:r>
            <a:br>
              <a:rPr lang="sk-SK" sz="2400" dirty="0" smtClean="0"/>
            </a:br>
            <a:r>
              <a:rPr lang="sk-SK" sz="2400" dirty="0"/>
              <a:t> </a:t>
            </a:r>
            <a:r>
              <a:rPr lang="sk-SK" sz="2400" dirty="0" smtClean="0"/>
              <a:t>  atmosfére </a:t>
            </a:r>
            <a:r>
              <a:rPr lang="sk-SK" sz="2400" dirty="0"/>
              <a:t>osobnosť </a:t>
            </a:r>
            <a:r>
              <a:rPr lang="sk-SK" sz="2400" dirty="0" smtClean="0"/>
              <a:t>dieťaťa v sociálnej</a:t>
            </a:r>
            <a:r>
              <a:rPr lang="sk-SK" sz="2400" dirty="0"/>
              <a:t>, </a:t>
            </a:r>
            <a:r>
              <a:rPr lang="sk-SK" sz="2400" dirty="0" err="1" smtClean="0"/>
              <a:t>emocionál</a:t>
            </a:r>
            <a:r>
              <a:rPr lang="sk-SK" sz="2400" dirty="0" smtClean="0"/>
              <a:t>-</a:t>
            </a:r>
            <a:br>
              <a:rPr lang="sk-SK" sz="2400" dirty="0" smtClean="0"/>
            </a:br>
            <a:r>
              <a:rPr lang="sk-SK" sz="2400" dirty="0"/>
              <a:t> </a:t>
            </a:r>
            <a:r>
              <a:rPr lang="sk-SK" sz="2400" dirty="0" smtClean="0"/>
              <a:t>  nej </a:t>
            </a:r>
            <a:r>
              <a:rPr lang="sk-SK" sz="2400" dirty="0"/>
              <a:t>a morálnej oblasti</a:t>
            </a:r>
            <a:r>
              <a:rPr lang="sk-SK" sz="2400" dirty="0" smtClean="0"/>
              <a:t>,</a:t>
            </a:r>
            <a:br>
              <a:rPr lang="sk-SK" sz="2400" dirty="0" smtClean="0"/>
            </a:br>
            <a:r>
              <a:rPr lang="sk-SK" sz="2400" dirty="0" smtClean="0"/>
              <a:t>» </a:t>
            </a:r>
            <a:r>
              <a:rPr lang="pl-PL" sz="2400" dirty="0"/>
              <a:t>vyjadruje a komunikuje svoje myšlienky, </a:t>
            </a:r>
            <a:r>
              <a:rPr lang="pl-PL" sz="2400" dirty="0" smtClean="0"/>
              <a:t>názory,</a:t>
            </a:r>
            <a:br>
              <a:rPr lang="pl-PL" sz="2400" dirty="0" smtClean="0"/>
            </a:br>
            <a:r>
              <a:rPr lang="pl-PL" sz="2400" dirty="0" smtClean="0"/>
              <a:t>   t</a:t>
            </a:r>
            <a:r>
              <a:rPr lang="sk-SK" sz="2400" dirty="0" err="1" smtClean="0"/>
              <a:t>exty</a:t>
            </a:r>
            <a:r>
              <a:rPr lang="sk-SK" sz="2400" dirty="0" smtClean="0"/>
              <a:t> príbehu, rozprávky </a:t>
            </a:r>
            <a:r>
              <a:rPr lang="sk-SK" sz="2400" dirty="0" smtClean="0">
                <a:latin typeface="Palatino Linotype"/>
              </a:rPr>
              <a:t>(</a:t>
            </a:r>
            <a:r>
              <a:rPr lang="sk-SK" sz="2400" dirty="0" smtClean="0"/>
              <a:t>deti si doplnia samé, </a:t>
            </a:r>
            <a:br>
              <a:rPr lang="sk-SK" sz="2400" dirty="0" smtClean="0"/>
            </a:br>
            <a:r>
              <a:rPr lang="sk-SK" sz="2400" dirty="0"/>
              <a:t> </a:t>
            </a:r>
            <a:r>
              <a:rPr lang="sk-SK" sz="2400" dirty="0" smtClean="0"/>
              <a:t>  môžu si aj vymýšľať a dotvárať</a:t>
            </a:r>
            <a:r>
              <a:rPr lang="sk-SK" sz="2400" dirty="0" smtClean="0">
                <a:latin typeface="Palatino Linotype"/>
              </a:rPr>
              <a:t>)</a:t>
            </a:r>
            <a:r>
              <a:rPr lang="sk-SK" sz="2400" dirty="0" smtClean="0"/>
              <a:t>, </a:t>
            </a:r>
            <a:br>
              <a:rPr lang="sk-SK" sz="2400" dirty="0" smtClean="0"/>
            </a:br>
            <a:r>
              <a:rPr lang="sk-SK" sz="2400" dirty="0" smtClean="0"/>
              <a:t>» </a:t>
            </a:r>
            <a:r>
              <a:rPr lang="sk-SK" sz="2400" dirty="0"/>
              <a:t>prejavuje </a:t>
            </a:r>
            <a:r>
              <a:rPr lang="sk-SK" sz="2400" dirty="0" err="1"/>
              <a:t>predčitateľskú</a:t>
            </a:r>
            <a:r>
              <a:rPr lang="sk-SK" sz="2400" dirty="0"/>
              <a:t> gramotnosť</a:t>
            </a:r>
            <a:r>
              <a:rPr lang="sk-SK" sz="2400" dirty="0" smtClean="0"/>
              <a:t>,</a:t>
            </a:r>
            <a:br>
              <a:rPr lang="sk-SK" sz="2400" dirty="0" smtClean="0"/>
            </a:br>
            <a:r>
              <a:rPr lang="sk-SK" sz="2400" dirty="0" smtClean="0"/>
              <a:t>» </a:t>
            </a:r>
            <a:r>
              <a:rPr lang="sk-SK" sz="2400" dirty="0"/>
              <a:t>rieši jednoduché problémové úlohy</a:t>
            </a:r>
            <a:r>
              <a:rPr lang="sk-SK" sz="2400" dirty="0" smtClean="0"/>
              <a:t>,</a:t>
            </a:r>
            <a:br>
              <a:rPr lang="sk-SK" sz="2400" dirty="0" smtClean="0"/>
            </a:br>
            <a:r>
              <a:rPr lang="sk-SK" sz="2400" dirty="0" smtClean="0"/>
              <a:t>»</a:t>
            </a:r>
            <a:r>
              <a:rPr lang="sk-SK" sz="2400" dirty="0"/>
              <a:t> uplatňuje vlastné predstavy pri riešení problémov,</a:t>
            </a:r>
            <a:br>
              <a:rPr lang="sk-SK" sz="2400" dirty="0"/>
            </a:br>
            <a:r>
              <a:rPr lang="sk-SK" sz="2400" dirty="0" smtClean="0"/>
              <a:t>» </a:t>
            </a:r>
            <a:r>
              <a:rPr lang="sk-SK" sz="2400" dirty="0"/>
              <a:t>nachádza neobvyklé odpovede alebo riešenia,</a:t>
            </a:r>
            <a:r>
              <a:rPr lang="sk-SK" sz="2400" dirty="0" smtClean="0"/>
              <a:t/>
            </a:r>
            <a:br>
              <a:rPr lang="sk-SK" sz="2400" dirty="0" smtClean="0"/>
            </a:br>
            <a:r>
              <a:rPr lang="sk-SK" sz="2400" dirty="0" smtClean="0"/>
              <a:t>» aplikuje </a:t>
            </a:r>
            <a:r>
              <a:rPr lang="sk-SK" sz="2400" dirty="0"/>
              <a:t>v </a:t>
            </a:r>
            <a:r>
              <a:rPr lang="sk-SK" sz="2400" dirty="0" smtClean="0"/>
              <a:t>rôznych </a:t>
            </a:r>
            <a:r>
              <a:rPr lang="sk-SK" sz="2400" dirty="0"/>
              <a:t>aktivitách </a:t>
            </a:r>
            <a:r>
              <a:rPr lang="sk-SK" sz="2400" dirty="0" smtClean="0"/>
              <a:t>získané poznatky </a:t>
            </a:r>
            <a:br>
              <a:rPr lang="sk-SK" sz="2400" dirty="0" smtClean="0"/>
            </a:br>
            <a:r>
              <a:rPr lang="sk-SK" sz="2400" dirty="0"/>
              <a:t> </a:t>
            </a:r>
            <a:r>
              <a:rPr lang="sk-SK" sz="2400" dirty="0" smtClean="0"/>
              <a:t>  a </a:t>
            </a:r>
            <a:r>
              <a:rPr lang="sk-SK" sz="2400" dirty="0"/>
              <a:t>skúsenosti,</a:t>
            </a:r>
            <a:br>
              <a:rPr lang="sk-SK" sz="2400" dirty="0"/>
            </a:br>
            <a:r>
              <a:rPr lang="sk-SK" sz="2400" dirty="0" smtClean="0"/>
              <a:t>» </a:t>
            </a:r>
            <a:r>
              <a:rPr lang="sk-SK" sz="2400" dirty="0"/>
              <a:t>hodnotí vlastný výkon, teší sa z </a:t>
            </a:r>
            <a:r>
              <a:rPr lang="sk-SK" sz="2400" dirty="0" smtClean="0"/>
              <a:t>vlastných výsledkov</a:t>
            </a:r>
            <a:br>
              <a:rPr lang="sk-SK" sz="2400" dirty="0" smtClean="0"/>
            </a:br>
            <a:r>
              <a:rPr lang="sk-SK" sz="2400" dirty="0"/>
              <a:t> </a:t>
            </a:r>
            <a:r>
              <a:rPr lang="sk-SK" sz="2400" dirty="0" smtClean="0"/>
              <a:t>  a uznáva </a:t>
            </a:r>
            <a:r>
              <a:rPr lang="sk-SK" sz="2400" dirty="0"/>
              <a:t>aj výkon druhých,</a:t>
            </a:r>
            <a:r>
              <a:rPr lang="sk-SK" sz="2400" dirty="0" smtClean="0"/>
              <a:t/>
            </a:r>
            <a:br>
              <a:rPr lang="sk-SK" sz="2400" dirty="0" smtClean="0"/>
            </a:br>
            <a:r>
              <a:rPr lang="sk-SK" sz="2400" dirty="0" smtClean="0"/>
              <a:t> </a:t>
            </a:r>
            <a:endParaRPr lang="sk-SK" sz="2400" dirty="0"/>
          </a:p>
        </p:txBody>
      </p:sp>
    </p:spTree>
    <p:extLst>
      <p:ext uri="{BB962C8B-B14F-4D97-AF65-F5344CB8AC3E}">
        <p14:creationId xmlns:p14="http://schemas.microsoft.com/office/powerpoint/2010/main" xmlns="" val="27010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09442" y="1556793"/>
            <a:ext cx="7117180" cy="2160239"/>
          </a:xfrm>
        </p:spPr>
        <p:txBody>
          <a:bodyPr/>
          <a:lstStyle/>
          <a:p>
            <a:r>
              <a:rPr lang="sk-SK" b="1" dirty="0">
                <a:solidFill>
                  <a:schemeClr val="accent2">
                    <a:lumMod val="50000"/>
                  </a:schemeClr>
                </a:solidFill>
              </a:rPr>
              <a:t>Ďakujem za pozornosť.</a:t>
            </a:r>
            <a:endParaRPr lang="sk-SK" dirty="0"/>
          </a:p>
        </p:txBody>
      </p:sp>
      <p:sp>
        <p:nvSpPr>
          <p:cNvPr id="3" name="Podnadpis 2"/>
          <p:cNvSpPr>
            <a:spLocks noGrp="1"/>
          </p:cNvSpPr>
          <p:nvPr>
            <p:ph type="subTitle" idx="1"/>
          </p:nvPr>
        </p:nvSpPr>
        <p:spPr>
          <a:xfrm>
            <a:off x="1009442" y="5229200"/>
            <a:ext cx="7117180" cy="1152128"/>
          </a:xfrm>
        </p:spPr>
        <p:txBody>
          <a:bodyPr>
            <a:normAutofit/>
          </a:bodyPr>
          <a:lstStyle/>
          <a:p>
            <a:r>
              <a:rPr lang="sk-SK" sz="2400" dirty="0" err="1"/>
              <a:t>Foto</a:t>
            </a:r>
            <a:r>
              <a:rPr lang="sk-SK" sz="2400" dirty="0"/>
              <a:t>: </a:t>
            </a:r>
            <a:r>
              <a:rPr lang="sk-SK" sz="2400" dirty="0" err="1"/>
              <a:t>www.google.sk</a:t>
            </a:r>
            <a:endParaRPr lang="sk-SK" sz="2400" dirty="0"/>
          </a:p>
          <a:p>
            <a:endParaRPr lang="sk-SK" sz="2400" dirty="0"/>
          </a:p>
        </p:txBody>
      </p:sp>
    </p:spTree>
    <p:extLst>
      <p:ext uri="{BB962C8B-B14F-4D97-AF65-F5344CB8AC3E}">
        <p14:creationId xmlns:p14="http://schemas.microsoft.com/office/powerpoint/2010/main" xmlns="" val="150173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a:p>
        </p:txBody>
      </p:sp>
      <p:sp>
        <p:nvSpPr>
          <p:cNvPr id="3" name="Podnadpis 2"/>
          <p:cNvSpPr>
            <a:spLocks noGrp="1"/>
          </p:cNvSpPr>
          <p:nvPr>
            <p:ph type="subTitle" idx="1"/>
          </p:nvPr>
        </p:nvSpPr>
        <p:spPr/>
        <p:txBody>
          <a:bodyPr/>
          <a:lstStyle/>
          <a:p>
            <a:endParaRPr lang="sk-SK"/>
          </a:p>
        </p:txBody>
      </p:sp>
      <p:pic>
        <p:nvPicPr>
          <p:cNvPr id="6146" name="Picture 2" descr="C:\Users\Anna Fetkovičová\Desktop\2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332656"/>
            <a:ext cx="8136903" cy="633670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Anna Fetkovičová\Desktop\2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27784" y="4320480"/>
            <a:ext cx="3672408" cy="23488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bdĺžnik 3"/>
          <p:cNvSpPr/>
          <p:nvPr/>
        </p:nvSpPr>
        <p:spPr>
          <a:xfrm>
            <a:off x="467543" y="332656"/>
            <a:ext cx="8136903"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solidFill>
                  <a:schemeClr val="tx1"/>
                </a:solidFill>
                <a:latin typeface="Georgia" panose="02040502050405020303" pitchFamily="18" charset="0"/>
              </a:rPr>
              <a:t>BOLI RAZ TRI PRASIATKA  —  BRATIA. NAJVÄČŠIE BOLO MÚDRE PRACOVITÉ, DVE MLADŠIE BOLI, NAOPAK, LENIVÉ A BEZSTAROSTNÉ. </a:t>
            </a:r>
            <a:endParaRPr lang="sk-SK" dirty="0">
              <a:solidFill>
                <a:schemeClr val="tx1"/>
              </a:solidFill>
              <a:latin typeface="Georgia" panose="02040502050405020303" pitchFamily="18" charset="0"/>
            </a:endParaRPr>
          </a:p>
        </p:txBody>
      </p:sp>
    </p:spTree>
    <p:extLst>
      <p:ext uri="{BB962C8B-B14F-4D97-AF65-F5344CB8AC3E}">
        <p14:creationId xmlns:p14="http://schemas.microsoft.com/office/powerpoint/2010/main" xmlns="" val="1529720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47664" y="3307355"/>
            <a:ext cx="5167461" cy="1470025"/>
          </a:xfrm>
        </p:spPr>
        <p:txBody>
          <a:bodyPr/>
          <a:lstStyle/>
          <a:p>
            <a:endParaRPr lang="sk-SK" dirty="0"/>
          </a:p>
        </p:txBody>
      </p:sp>
      <p:pic>
        <p:nvPicPr>
          <p:cNvPr id="19458" name="Picture 2" descr="C:\Users\Anna Fetkovičová\Desktop\3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052736"/>
            <a:ext cx="8208912" cy="554461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Podnadpis 2"/>
          <p:cNvSpPr>
            <a:spLocks noGrp="1"/>
          </p:cNvSpPr>
          <p:nvPr>
            <p:ph type="subTitle" idx="1"/>
          </p:nvPr>
        </p:nvSpPr>
        <p:spPr>
          <a:xfrm>
            <a:off x="467544" y="163127"/>
            <a:ext cx="8208912" cy="103362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k-SK" sz="1800" dirty="0" smtClean="0">
                <a:latin typeface="Georgia" panose="02040502050405020303" pitchFamily="18" charset="0"/>
                <a:ea typeface="Verdana" panose="020B0604030504040204" pitchFamily="34" charset="0"/>
                <a:cs typeface="Arial" panose="020B0604020202020204" pitchFamily="34" charset="0"/>
              </a:rPr>
              <a:t>VOLALI SA DUCO, MUCO A KUCO. KEĎ VYRÁSTLI VYBEHLI Z CHLIEVA   A POĎ HO K LESU. TAM UVIDELI NÁDHERNÚ LÚKU: – TU SI POSTAVÍME DOMČEKY, .....</a:t>
            </a:r>
            <a:endParaRPr lang="sk-SK" sz="1800" dirty="0">
              <a:latin typeface="Georgia" panose="02040502050405020303" pitchFamily="18" charset="0"/>
              <a:ea typeface="Verdana" panose="020B060403050404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98103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009442" y="2276872"/>
            <a:ext cx="7117180" cy="1440160"/>
          </a:xfrm>
        </p:spPr>
        <p:txBody>
          <a:bodyPr>
            <a:normAutofit/>
          </a:bodyPr>
          <a:lstStyle/>
          <a:p>
            <a:endParaRPr lang="sk-SK" dirty="0">
              <a:latin typeface="Times New Roman" panose="02020603050405020304" pitchFamily="18" charset="0"/>
              <a:cs typeface="Times New Roman" panose="02020603050405020304" pitchFamily="18" charset="0"/>
            </a:endParaRPr>
          </a:p>
        </p:txBody>
      </p:sp>
      <p:sp>
        <p:nvSpPr>
          <p:cNvPr id="2" name="Nadpis 1"/>
          <p:cNvSpPr>
            <a:spLocks noGrp="1"/>
          </p:cNvSpPr>
          <p:nvPr>
            <p:ph type="ctrTitle"/>
          </p:nvPr>
        </p:nvSpPr>
        <p:spPr/>
        <p:txBody>
          <a:bodyPr/>
          <a:lstStyle/>
          <a:p>
            <a:endParaRPr lang="sk-SK"/>
          </a:p>
        </p:txBody>
      </p:sp>
      <p:pic>
        <p:nvPicPr>
          <p:cNvPr id="1026" name="Picture 2" descr="C:\Users\Anna Fetkovičová\Desktop\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332656"/>
            <a:ext cx="8136904" cy="6408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1742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endParaRPr lang="sk-SK"/>
          </a:p>
        </p:txBody>
      </p:sp>
      <p:sp>
        <p:nvSpPr>
          <p:cNvPr id="2" name="Nadpis 1"/>
          <p:cNvSpPr>
            <a:spLocks noGrp="1"/>
          </p:cNvSpPr>
          <p:nvPr>
            <p:ph type="ctrTitle"/>
          </p:nvPr>
        </p:nvSpPr>
        <p:spPr>
          <a:xfrm>
            <a:off x="251520" y="116631"/>
            <a:ext cx="8640960" cy="1656185"/>
          </a:xfrm>
        </p:spPr>
        <p:style>
          <a:lnRef idx="2">
            <a:schemeClr val="accent1">
              <a:shade val="50000"/>
            </a:schemeClr>
          </a:lnRef>
          <a:fillRef idx="1">
            <a:schemeClr val="accent1"/>
          </a:fillRef>
          <a:effectRef idx="0">
            <a:schemeClr val="accent1"/>
          </a:effectRef>
          <a:fontRef idx="minor">
            <a:schemeClr val="lt1"/>
          </a:fontRef>
        </p:style>
        <p:txBody>
          <a:bodyPr/>
          <a:lstStyle/>
          <a:p>
            <a:r>
              <a:rPr lang="sk-SK" sz="1800" dirty="0" smtClean="0">
                <a:solidFill>
                  <a:schemeClr val="tx1"/>
                </a:solidFill>
                <a:latin typeface="Georgia" panose="02040502050405020303" pitchFamily="18" charset="0"/>
              </a:rPr>
              <a:t>TRI MALÉ PRASIATKA PRIKÝVLI:  </a:t>
            </a:r>
            <a:r>
              <a:rPr lang="sk-SK" sz="1800" dirty="0">
                <a:solidFill>
                  <a:schemeClr val="tx1"/>
                </a:solidFill>
                <a:latin typeface="Georgia" panose="02040502050405020303" pitchFamily="18" charset="0"/>
              </a:rPr>
              <a:t>"</a:t>
            </a:r>
            <a:r>
              <a:rPr lang="sk-SK" sz="1800" dirty="0" smtClean="0">
                <a:solidFill>
                  <a:schemeClr val="tx1"/>
                </a:solidFill>
                <a:latin typeface="Georgia" panose="02040502050405020303" pitchFamily="18" charset="0"/>
              </a:rPr>
              <a:t>BUDEME DÁVAŤ POZOR, ABY NÁS VLK NECHYTIL“, POVEDALI. ZAKRÁTKO STRETLI MUŽA, KTORÝ NIESOL SLAMU. </a:t>
            </a:r>
            <a:r>
              <a:rPr lang="sk-SK" sz="1800" dirty="0">
                <a:solidFill>
                  <a:schemeClr val="tx1"/>
                </a:solidFill>
                <a:latin typeface="Georgia" panose="02040502050405020303" pitchFamily="18" charset="0"/>
              </a:rPr>
              <a:t>"</a:t>
            </a:r>
            <a:r>
              <a:rPr lang="sk-SK" sz="1800" dirty="0" smtClean="0">
                <a:solidFill>
                  <a:schemeClr val="tx1"/>
                </a:solidFill>
                <a:latin typeface="Georgia" panose="02040502050405020303" pitchFamily="18" charset="0"/>
              </a:rPr>
              <a:t>PROSÍM DALI BY STE MI TROŠKU....</a:t>
            </a:r>
            <a:br>
              <a:rPr lang="sk-SK" sz="1800" dirty="0" smtClean="0">
                <a:solidFill>
                  <a:schemeClr val="tx1"/>
                </a:solidFill>
                <a:latin typeface="Georgia" panose="02040502050405020303" pitchFamily="18" charset="0"/>
              </a:rPr>
            </a:br>
            <a:r>
              <a:rPr lang="sk-SK" sz="1800" dirty="0" smtClean="0">
                <a:solidFill>
                  <a:schemeClr val="tx1"/>
                </a:solidFill>
                <a:latin typeface="Georgia" panose="02040502050405020303" pitchFamily="18" charset="0"/>
              </a:rPr>
              <a:t>PRVÉ PRASIATKO SI POSTAVILO DOMČEK ZO SLAMY. BOLO VEĽMI SPOKOJNÉ SO SVOJÍM DOMČEKOM.....</a:t>
            </a:r>
            <a:r>
              <a:rPr lang="sk-SK" sz="1800" dirty="0">
                <a:solidFill>
                  <a:schemeClr val="tx1"/>
                </a:solidFill>
                <a:latin typeface="Georgia" panose="02040502050405020303" pitchFamily="18" charset="0"/>
              </a:rPr>
              <a:t/>
            </a:r>
            <a:br>
              <a:rPr lang="sk-SK" sz="1800" dirty="0">
                <a:solidFill>
                  <a:schemeClr val="tx1"/>
                </a:solidFill>
                <a:latin typeface="Georgia" panose="02040502050405020303" pitchFamily="18" charset="0"/>
              </a:rPr>
            </a:br>
            <a:endParaRPr lang="sk-SK" sz="1800" dirty="0">
              <a:solidFill>
                <a:schemeClr val="tx1"/>
              </a:solidFill>
              <a:latin typeface="Georgia" panose="02040502050405020303" pitchFamily="18" charset="0"/>
            </a:endParaRPr>
          </a:p>
        </p:txBody>
      </p:sp>
      <p:pic>
        <p:nvPicPr>
          <p:cNvPr id="5" name="Picture 2" descr="C:\Users\Anna Fetkovičová\Desktop\3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3968" y="1556792"/>
            <a:ext cx="4608512" cy="504056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2" name="Picture 2" descr="C:\Users\Anna Fetkovičová\Desktop\2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1556792"/>
            <a:ext cx="3888432" cy="5040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4828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nna Fetkovičová\Desktop\3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484784"/>
            <a:ext cx="3672408" cy="50405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Anna Fetkovičová\Desktop\3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39952" y="1268760"/>
            <a:ext cx="4608512" cy="52565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Podnadpis 2"/>
          <p:cNvSpPr>
            <a:spLocks noGrp="1"/>
          </p:cNvSpPr>
          <p:nvPr>
            <p:ph type="subTitle" idx="1"/>
          </p:nvPr>
        </p:nvSpPr>
        <p:spPr>
          <a:xfrm>
            <a:off x="323528" y="188640"/>
            <a:ext cx="8424936" cy="1440160"/>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r>
              <a:rPr lang="sk-SK" sz="1900" dirty="0" smtClean="0">
                <a:latin typeface="Georgia" panose="02040502050405020303" pitchFamily="18" charset="0"/>
              </a:rPr>
              <a:t>ZAKRÁTKO STRETLI MUŽA, KTORÝ NIESOL  DREVO.  </a:t>
            </a:r>
            <a:r>
              <a:rPr lang="sk-SK" sz="1900" dirty="0">
                <a:latin typeface="Georgia" panose="02040502050405020303" pitchFamily="18" charset="0"/>
              </a:rPr>
              <a:t>"</a:t>
            </a:r>
            <a:r>
              <a:rPr lang="sk-SK" sz="1900" dirty="0" smtClean="0">
                <a:latin typeface="Georgia" panose="02040502050405020303" pitchFamily="18" charset="0"/>
              </a:rPr>
              <a:t>PROSÍM DALI BY STE MI TROŠKU.....</a:t>
            </a:r>
            <a:r>
              <a:rPr lang="sk-SK" sz="1900" dirty="0">
                <a:latin typeface="Georgia" panose="02040502050405020303" pitchFamily="18" charset="0"/>
              </a:rPr>
              <a:t/>
            </a:r>
            <a:br>
              <a:rPr lang="sk-SK" sz="1900" dirty="0">
                <a:latin typeface="Georgia" panose="02040502050405020303" pitchFamily="18" charset="0"/>
              </a:rPr>
            </a:br>
            <a:r>
              <a:rPr lang="sk-SK" sz="1900" dirty="0" smtClean="0">
                <a:latin typeface="Georgia" panose="02040502050405020303" pitchFamily="18" charset="0"/>
              </a:rPr>
              <a:t>DRUHÉ PRASIATKO SI POSTAVILO DOMČEK Z DREVA. DOMČEK BOL SILNEJŠÍ AKO DOMČEK ZO SLAMY. PRASIATKO BOLO VEĽMI SPOKOJNÉ SO SVOJÍM DOMČEKOM...</a:t>
            </a:r>
            <a:endParaRPr lang="sk-SK" sz="1900" dirty="0">
              <a:latin typeface="Georgia" panose="02040502050405020303" pitchFamily="18" charset="0"/>
            </a:endParaRPr>
          </a:p>
          <a:p>
            <a:endParaRPr lang="sk-SK" dirty="0"/>
          </a:p>
        </p:txBody>
      </p:sp>
    </p:spTree>
    <p:extLst>
      <p:ext uri="{BB962C8B-B14F-4D97-AF65-F5344CB8AC3E}">
        <p14:creationId xmlns:p14="http://schemas.microsoft.com/office/powerpoint/2010/main" xmlns="" val="1302300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a:p>
        </p:txBody>
      </p:sp>
      <p:sp>
        <p:nvSpPr>
          <p:cNvPr id="3" name="Podnadpis 2"/>
          <p:cNvSpPr>
            <a:spLocks noGrp="1"/>
          </p:cNvSpPr>
          <p:nvPr>
            <p:ph type="subTitle" idx="1"/>
          </p:nvPr>
        </p:nvSpPr>
        <p:spPr/>
        <p:txBody>
          <a:bodyPr/>
          <a:lstStyle/>
          <a:p>
            <a:endParaRPr lang="sk-SK"/>
          </a:p>
        </p:txBody>
      </p:sp>
      <p:pic>
        <p:nvPicPr>
          <p:cNvPr id="4098" name="Picture 2" descr="C:\Users\Anna Fetkovičová\Desktop\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2969" y="260648"/>
            <a:ext cx="8352928" cy="6336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9456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a:p>
        </p:txBody>
      </p:sp>
      <p:pic>
        <p:nvPicPr>
          <p:cNvPr id="8194" name="Picture 2" descr="C:\Users\Anna Fetkovičová\Desktop\2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836712"/>
            <a:ext cx="8064896" cy="590465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Podnadpis 2"/>
          <p:cNvSpPr>
            <a:spLocks noGrp="1"/>
          </p:cNvSpPr>
          <p:nvPr>
            <p:ph type="subTitle" idx="1"/>
          </p:nvPr>
        </p:nvSpPr>
        <p:spPr>
          <a:xfrm>
            <a:off x="467544" y="332656"/>
            <a:ext cx="8064896" cy="64807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k-SK" sz="1800" dirty="0" smtClean="0"/>
              <a:t>PRASIATKA SA TEŠILI ZO SVOJICH DOMČEKOV...</a:t>
            </a:r>
            <a:endParaRPr lang="sk-SK" sz="1800" dirty="0"/>
          </a:p>
        </p:txBody>
      </p:sp>
    </p:spTree>
    <p:extLst>
      <p:ext uri="{BB962C8B-B14F-4D97-AF65-F5344CB8AC3E}">
        <p14:creationId xmlns:p14="http://schemas.microsoft.com/office/powerpoint/2010/main" xmlns="" val="1137751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09442" y="3307355"/>
            <a:ext cx="6226235" cy="1470025"/>
          </a:xfrm>
        </p:spPr>
        <p:txBody>
          <a:bodyPr/>
          <a:lstStyle/>
          <a:p>
            <a:endParaRPr lang="sk-SK" dirty="0"/>
          </a:p>
        </p:txBody>
      </p:sp>
      <p:pic>
        <p:nvPicPr>
          <p:cNvPr id="9218" name="Picture 2" descr="C:\Users\Anna Fetkovičová\Desktop\2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332656"/>
            <a:ext cx="8280920" cy="633670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Podnadpis 2"/>
          <p:cNvSpPr>
            <a:spLocks noGrp="1"/>
          </p:cNvSpPr>
          <p:nvPr>
            <p:ph type="subTitle" idx="1"/>
          </p:nvPr>
        </p:nvSpPr>
        <p:spPr>
          <a:xfrm>
            <a:off x="395536" y="332656"/>
            <a:ext cx="8280920" cy="122413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k-SK" sz="1800" dirty="0" smtClean="0">
                <a:latin typeface="Georgia" panose="02040502050405020303" pitchFamily="18" charset="0"/>
              </a:rPr>
              <a:t>VŠETKY TRI PRASIATKA MALI VEĽKÝ PROBLÉM: OCHRÁNIŤ SA PRED ZLÝM VLKOM, KTORÝ ŽIL V LESE BLÍZKO ICH DOMČEKOV. VLK SA ČASTO ZABÁVAL TÝM, ŽE PRASIATKA STRAŠIL  ...</a:t>
            </a:r>
            <a:endParaRPr lang="sk-SK" sz="1800" dirty="0">
              <a:latin typeface="Georgia" panose="02040502050405020303" pitchFamily="18" charset="0"/>
            </a:endParaRPr>
          </a:p>
        </p:txBody>
      </p:sp>
    </p:spTree>
    <p:extLst>
      <p:ext uri="{BB962C8B-B14F-4D97-AF65-F5344CB8AC3E}">
        <p14:creationId xmlns:p14="http://schemas.microsoft.com/office/powerpoint/2010/main" xmlns="" val="879193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Jar</Template>
  <TotalTime>344</TotalTime>
  <Words>304</Words>
  <Application>Microsoft Office PowerPoint</Application>
  <PresentationFormat>Předvádění na obrazovce (4:3)</PresentationFormat>
  <Paragraphs>15</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Spring</vt:lpstr>
      <vt:lpstr>Snímek 1</vt:lpstr>
      <vt:lpstr>Snímek 2</vt:lpstr>
      <vt:lpstr>Snímek 3</vt:lpstr>
      <vt:lpstr>Snímek 4</vt:lpstr>
      <vt:lpstr>TRI MALÉ PRASIATKA PRIKÝVLI:  "BUDEME DÁVAŤ POZOR, ABY NÁS VLK NECHYTIL“, POVEDALI. ZAKRÁTKO STRETLI MUŽA, KTORÝ NIESOL SLAMU. "PROSÍM DALI BY STE MI TROŠKU.... PRVÉ PRASIATKO SI POSTAVILO DOMČEK ZO SLAMY. BOLO VEĽMI SPOKOJNÉ SO SVOJÍM DOMČEKOM..... </vt:lpstr>
      <vt:lpstr>Snímek 6</vt:lpstr>
      <vt:lpstr>Snímek 7</vt:lpstr>
      <vt:lpstr>Snímek 8</vt:lpstr>
      <vt:lpstr>Snímek 9</vt:lpstr>
      <vt:lpstr>Snímek 10</vt:lpstr>
      <vt:lpstr>Snímek 11</vt:lpstr>
      <vt:lpstr>Snímek 12</vt:lpstr>
      <vt:lpstr>Snímek 13</vt:lpstr>
      <vt:lpstr>Snímek 14</vt:lpstr>
      <vt:lpstr>Snímek 15</vt:lpstr>
      <vt:lpstr>                                                                                                            Poznámky: ● Cieľ: » rozvíjať cieľavedome, systematicky a v tvorivej     atmosfére osobnosť dieťaťa v sociálnej, emocionál-    nej a morálnej oblasti, » vyjadruje a komunikuje svoje myšlienky, názory,    texty príbehu, rozprávky (deti si doplnia samé,     môžu si aj vymýšľať a dotvárať),  » prejavuje predčitateľskú gramotnosť, » rieši jednoduché problémové úlohy, » uplatňuje vlastné predstavy pri riešení problémov, » nachádza neobvyklé odpovede alebo riešenia, » aplikuje v rôznych aktivitách získané poznatky     a skúsenosti, » hodnotí vlastný výkon, teší sa z vlastných výsledkov    a uznáva aj výkon druhých,  </vt:lpstr>
      <vt:lpstr>Ďakujem za pozornosť.</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Anna Fetkovičová</dc:creator>
  <cp:lastModifiedBy>ja</cp:lastModifiedBy>
  <cp:revision>57</cp:revision>
  <dcterms:created xsi:type="dcterms:W3CDTF">2014-03-03T00:49:41Z</dcterms:created>
  <dcterms:modified xsi:type="dcterms:W3CDTF">2014-03-08T05:16:06Z</dcterms:modified>
</cp:coreProperties>
</file>