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8" r:id="rId3"/>
    <p:sldId id="259" r:id="rId4"/>
    <p:sldId id="266" r:id="rId5"/>
    <p:sldId id="260" r:id="rId6"/>
    <p:sldId id="261" r:id="rId7"/>
    <p:sldId id="265" r:id="rId8"/>
    <p:sldId id="264" r:id="rId9"/>
    <p:sldId id="267" r:id="rId10"/>
    <p:sldId id="262" r:id="rId11"/>
    <p:sldId id="263" r:id="rId12"/>
    <p:sldId id="270" r:id="rId13"/>
    <p:sldId id="269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CD3F1227-FA70-4978-A264-FADBC654DF2A}">
          <p14:sldIdLst>
            <p14:sldId id="258"/>
            <p14:sldId id="268"/>
            <p14:sldId id="259"/>
            <p14:sldId id="266"/>
            <p14:sldId id="260"/>
            <p14:sldId id="261"/>
            <p14:sldId id="265"/>
            <p14:sldId id="264"/>
            <p14:sldId id="267"/>
            <p14:sldId id="262"/>
            <p14:sldId id="263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ína Demeterová" initials="SD" lastIdx="1" clrIdx="0">
    <p:extLst>
      <p:ext uri="{19B8F6BF-5375-455C-9EA6-DF929625EA0E}">
        <p15:presenceInfo xmlns:p15="http://schemas.microsoft.com/office/powerpoint/2012/main" xmlns="" userId="ecec50cc5be16b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4F3"/>
    <a:srgbClr val="C24EFC"/>
    <a:srgbClr val="B762FE"/>
    <a:srgbClr val="CCFFFF"/>
    <a:srgbClr val="FFC5C5"/>
    <a:srgbClr val="CCB8FE"/>
    <a:srgbClr val="FF9FBA"/>
    <a:srgbClr val="BC0000"/>
    <a:srgbClr val="A2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86E01-C4F1-4821-A840-50F6718A85D3}" v="8" dt="2021-04-19T14:35:02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redný štýl 4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249" autoAdjust="0"/>
  </p:normalViewPr>
  <p:slideViewPr>
    <p:cSldViewPr snapToGrid="0">
      <p:cViewPr>
        <p:scale>
          <a:sx n="112" d="100"/>
          <a:sy n="112" d="100"/>
        </p:scale>
        <p:origin x="-72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tislav Segeč" userId="d4cb549de1b8b7ae" providerId="LiveId" clId="{D0786E01-C4F1-4821-A840-50F6718A85D3}"/>
    <pc:docChg chg="undo custSel addSld delSld modSld modMainMaster modSection">
      <pc:chgData name="Rastislav Segeč" userId="d4cb549de1b8b7ae" providerId="LiveId" clId="{D0786E01-C4F1-4821-A840-50F6718A85D3}" dt="2021-04-19T14:35:11.293" v="87" actId="20577"/>
      <pc:docMkLst>
        <pc:docMk/>
      </pc:docMkLst>
      <pc:sldChg chg="modSp mod modTransition">
        <pc:chgData name="Rastislav Segeč" userId="d4cb549de1b8b7ae" providerId="LiveId" clId="{D0786E01-C4F1-4821-A840-50F6718A85D3}" dt="2021-04-19T13:41:45.032" v="64"/>
        <pc:sldMkLst>
          <pc:docMk/>
          <pc:sldMk cId="147557216" sldId="258"/>
        </pc:sldMkLst>
        <pc:picChg chg="mod">
          <ac:chgData name="Rastislav Segeč" userId="d4cb549de1b8b7ae" providerId="LiveId" clId="{D0786E01-C4F1-4821-A840-50F6718A85D3}" dt="2021-04-19T13:10:20.255" v="0" actId="688"/>
          <ac:picMkLst>
            <pc:docMk/>
            <pc:sldMk cId="147557216" sldId="258"/>
            <ac:picMk id="4" creationId="{24A85953-7209-4D1B-9767-61ACF57B15A1}"/>
          </ac:picMkLst>
        </pc:picChg>
      </pc:sldChg>
      <pc:sldChg chg="modTransition">
        <pc:chgData name="Rastislav Segeč" userId="d4cb549de1b8b7ae" providerId="LiveId" clId="{D0786E01-C4F1-4821-A840-50F6718A85D3}" dt="2021-04-19T13:41:45.032" v="64"/>
        <pc:sldMkLst>
          <pc:docMk/>
          <pc:sldMk cId="3303009155" sldId="259"/>
        </pc:sldMkLst>
      </pc:sldChg>
      <pc:sldChg chg="modSp mod modTransition">
        <pc:chgData name="Rastislav Segeč" userId="d4cb549de1b8b7ae" providerId="LiveId" clId="{D0786E01-C4F1-4821-A840-50F6718A85D3}" dt="2021-04-19T14:35:11.293" v="87" actId="20577"/>
        <pc:sldMkLst>
          <pc:docMk/>
          <pc:sldMk cId="3625578312" sldId="260"/>
        </pc:sldMkLst>
        <pc:spChg chg="mod">
          <ac:chgData name="Rastislav Segeč" userId="d4cb549de1b8b7ae" providerId="LiveId" clId="{D0786E01-C4F1-4821-A840-50F6718A85D3}" dt="2021-04-19T14:35:11.293" v="87" actId="20577"/>
          <ac:spMkLst>
            <pc:docMk/>
            <pc:sldMk cId="3625578312" sldId="260"/>
            <ac:spMk id="3" creationId="{B37B3134-EE99-4E35-B3AC-A76A5AD897DA}"/>
          </ac:spMkLst>
        </pc:spChg>
      </pc:sldChg>
      <pc:sldChg chg="modTransition">
        <pc:chgData name="Rastislav Segeč" userId="d4cb549de1b8b7ae" providerId="LiveId" clId="{D0786E01-C4F1-4821-A840-50F6718A85D3}" dt="2021-04-19T13:41:45.032" v="64"/>
        <pc:sldMkLst>
          <pc:docMk/>
          <pc:sldMk cId="387437362" sldId="261"/>
        </pc:sldMkLst>
      </pc:sldChg>
      <pc:sldChg chg="modTransition">
        <pc:chgData name="Rastislav Segeč" userId="d4cb549de1b8b7ae" providerId="LiveId" clId="{D0786E01-C4F1-4821-A840-50F6718A85D3}" dt="2021-04-19T13:41:45.032" v="64"/>
        <pc:sldMkLst>
          <pc:docMk/>
          <pc:sldMk cId="491644111" sldId="262"/>
        </pc:sldMkLst>
      </pc:sldChg>
      <pc:sldChg chg="modTransition">
        <pc:chgData name="Rastislav Segeč" userId="d4cb549de1b8b7ae" providerId="LiveId" clId="{D0786E01-C4F1-4821-A840-50F6718A85D3}" dt="2021-04-19T13:41:45.032" v="64"/>
        <pc:sldMkLst>
          <pc:docMk/>
          <pc:sldMk cId="4234357422" sldId="263"/>
        </pc:sldMkLst>
      </pc:sldChg>
      <pc:sldChg chg="modTransition">
        <pc:chgData name="Rastislav Segeč" userId="d4cb549de1b8b7ae" providerId="LiveId" clId="{D0786E01-C4F1-4821-A840-50F6718A85D3}" dt="2021-04-19T13:41:45.032" v="64"/>
        <pc:sldMkLst>
          <pc:docMk/>
          <pc:sldMk cId="4259313336" sldId="264"/>
        </pc:sldMkLst>
      </pc:sldChg>
      <pc:sldChg chg="modSp mod modTransition">
        <pc:chgData name="Rastislav Segeč" userId="d4cb549de1b8b7ae" providerId="LiveId" clId="{D0786E01-C4F1-4821-A840-50F6718A85D3}" dt="2021-04-19T13:59:51.199" v="77" actId="20577"/>
        <pc:sldMkLst>
          <pc:docMk/>
          <pc:sldMk cId="1997736639" sldId="265"/>
        </pc:sldMkLst>
        <pc:spChg chg="mod">
          <ac:chgData name="Rastislav Segeč" userId="d4cb549de1b8b7ae" providerId="LiveId" clId="{D0786E01-C4F1-4821-A840-50F6718A85D3}" dt="2021-04-19T13:59:51.199" v="77" actId="20577"/>
          <ac:spMkLst>
            <pc:docMk/>
            <pc:sldMk cId="1997736639" sldId="265"/>
            <ac:spMk id="9" creationId="{CFF5F318-FBAC-476A-AE27-64DC02F9CEB5}"/>
          </ac:spMkLst>
        </pc:spChg>
      </pc:sldChg>
      <pc:sldChg chg="modSp mod modTransition">
        <pc:chgData name="Rastislav Segeč" userId="d4cb549de1b8b7ae" providerId="LiveId" clId="{D0786E01-C4F1-4821-A840-50F6718A85D3}" dt="2021-04-19T13:49:13.707" v="67" actId="404"/>
        <pc:sldMkLst>
          <pc:docMk/>
          <pc:sldMk cId="2213071076" sldId="266"/>
        </pc:sldMkLst>
        <pc:spChg chg="mod">
          <ac:chgData name="Rastislav Segeč" userId="d4cb549de1b8b7ae" providerId="LiveId" clId="{D0786E01-C4F1-4821-A840-50F6718A85D3}" dt="2021-04-19T13:49:13.707" v="67" actId="404"/>
          <ac:spMkLst>
            <pc:docMk/>
            <pc:sldMk cId="2213071076" sldId="266"/>
            <ac:spMk id="3" creationId="{87B69AF9-A9DE-4AA8-8400-F06FD92EFE60}"/>
          </ac:spMkLst>
        </pc:spChg>
      </pc:sldChg>
      <pc:sldChg chg="modTransition">
        <pc:chgData name="Rastislav Segeč" userId="d4cb549de1b8b7ae" providerId="LiveId" clId="{D0786E01-C4F1-4821-A840-50F6718A85D3}" dt="2021-04-19T13:41:45.032" v="64"/>
        <pc:sldMkLst>
          <pc:docMk/>
          <pc:sldMk cId="3524539628" sldId="267"/>
        </pc:sldMkLst>
      </pc:sldChg>
      <pc:sldChg chg="modSp mod modTransition">
        <pc:chgData name="Rastislav Segeč" userId="d4cb549de1b8b7ae" providerId="LiveId" clId="{D0786E01-C4F1-4821-A840-50F6718A85D3}" dt="2021-04-19T13:55:52.372" v="70" actId="114"/>
        <pc:sldMkLst>
          <pc:docMk/>
          <pc:sldMk cId="3613268632" sldId="268"/>
        </pc:sldMkLst>
        <pc:spChg chg="mod">
          <ac:chgData name="Rastislav Segeč" userId="d4cb549de1b8b7ae" providerId="LiveId" clId="{D0786E01-C4F1-4821-A840-50F6718A85D3}" dt="2021-04-19T13:14:16.399" v="23" actId="120"/>
          <ac:spMkLst>
            <pc:docMk/>
            <pc:sldMk cId="3613268632" sldId="268"/>
            <ac:spMk id="2" creationId="{00000000-0000-0000-0000-000000000000}"/>
          </ac:spMkLst>
        </pc:spChg>
        <pc:spChg chg="mod">
          <ac:chgData name="Rastislav Segeč" userId="d4cb549de1b8b7ae" providerId="LiveId" clId="{D0786E01-C4F1-4821-A840-50F6718A85D3}" dt="2021-04-19T13:55:52.372" v="70" actId="114"/>
          <ac:spMkLst>
            <pc:docMk/>
            <pc:sldMk cId="3613268632" sldId="268"/>
            <ac:spMk id="3" creationId="{00000000-0000-0000-0000-000000000000}"/>
          </ac:spMkLst>
        </pc:spChg>
      </pc:sldChg>
      <pc:sldChg chg="modSp new mod modTransition setBg">
        <pc:chgData name="Rastislav Segeč" userId="d4cb549de1b8b7ae" providerId="LiveId" clId="{D0786E01-C4F1-4821-A840-50F6718A85D3}" dt="2021-04-19T13:41:46.998" v="66"/>
        <pc:sldMkLst>
          <pc:docMk/>
          <pc:sldMk cId="1155064673" sldId="269"/>
        </pc:sldMkLst>
        <pc:spChg chg="mod">
          <ac:chgData name="Rastislav Segeč" userId="d4cb549de1b8b7ae" providerId="LiveId" clId="{D0786E01-C4F1-4821-A840-50F6718A85D3}" dt="2021-04-19T13:41:42.347" v="61" actId="207"/>
          <ac:spMkLst>
            <pc:docMk/>
            <pc:sldMk cId="1155064673" sldId="269"/>
            <ac:spMk id="2" creationId="{230B54C1-0157-4D06-85B4-119FA92496D3}"/>
          </ac:spMkLst>
        </pc:spChg>
      </pc:sldChg>
      <pc:sldChg chg="new del">
        <pc:chgData name="Rastislav Segeč" userId="d4cb549de1b8b7ae" providerId="LiveId" clId="{D0786E01-C4F1-4821-A840-50F6718A85D3}" dt="2021-04-19T13:36:12.793" v="54" actId="680"/>
        <pc:sldMkLst>
          <pc:docMk/>
          <pc:sldMk cId="3834866074" sldId="270"/>
        </pc:sldMkLst>
      </pc:sldChg>
      <pc:sldMasterChg chg="modTransition modSldLayout">
        <pc:chgData name="Rastislav Segeč" userId="d4cb549de1b8b7ae" providerId="LiveId" clId="{D0786E01-C4F1-4821-A840-50F6718A85D3}" dt="2021-04-19T13:41:45.032" v="64"/>
        <pc:sldMasterMkLst>
          <pc:docMk/>
          <pc:sldMasterMk cId="3351578577" sldId="2147483648"/>
        </pc:sldMasterMkLst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1326065044" sldId="2147483649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3154006419" sldId="2147483650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479823015" sldId="2147483651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4140483601" sldId="2147483652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2819503951" sldId="2147483653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1669179325" sldId="2147483654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3711012950" sldId="2147483655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1528924554" sldId="2147483656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750403081" sldId="2147483657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2379460116" sldId="2147483658"/>
          </pc:sldLayoutMkLst>
        </pc:sldLayoutChg>
        <pc:sldLayoutChg chg="modTransition">
          <pc:chgData name="Rastislav Segeč" userId="d4cb549de1b8b7ae" providerId="LiveId" clId="{D0786E01-C4F1-4821-A840-50F6718A85D3}" dt="2021-04-19T13:41:45.032" v="64"/>
          <pc:sldLayoutMkLst>
            <pc:docMk/>
            <pc:sldMasterMk cId="3351578577" sldId="2147483648"/>
            <pc:sldLayoutMk cId="1766507108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Pracovn__h_rok_programu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racovn__h_rok_programu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racovn__h_rok_programu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racovn__h_rok_programu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racovn__h_rok_programu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Freestyle Script" panose="030804020302050B0404" pitchFamily="66" charset="0"/>
                <a:ea typeface="+mn-ea"/>
                <a:cs typeface="+mn-cs"/>
              </a:defRPr>
            </a:pPr>
            <a:r>
              <a:rPr lang="sk-SK" sz="3200">
                <a:latin typeface="Freestyle Script" panose="030804020302050B0404" pitchFamily="66" charset="0"/>
              </a:rPr>
              <a:t>Meat Consumption in Slovakia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beef and veal</c:v>
                </c:pt>
              </c:strCache>
            </c:strRef>
          </c:tx>
          <c:spPr>
            <a:solidFill>
              <a:srgbClr val="5DDFFD"/>
            </a:solidFill>
            <a:ln w="9525" cap="flat" cmpd="sng" algn="ctr">
              <a:solidFill>
                <a:srgbClr val="0070C0"/>
              </a:solidFill>
              <a:round/>
            </a:ln>
            <a:effectLst/>
            <a:sp3d contourW="9525">
              <a:contourClr>
                <a:srgbClr val="0070C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Hárok1!$B$2:$B$5</c:f>
              <c:numCache>
                <c:formatCode>General</c:formatCode>
                <c:ptCount val="4"/>
                <c:pt idx="0">
                  <c:v>21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51-4E54-9866-1A8538B8B17D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pork</c:v>
                </c:pt>
              </c:strCache>
            </c:strRef>
          </c:tx>
          <c:spPr>
            <a:solidFill>
              <a:srgbClr val="A5A5A5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round/>
            </a:ln>
            <a:effectLst/>
            <a:sp3d contourW="9525">
              <a:contourClr>
                <a:sysClr val="window" lastClr="FFFFFF">
                  <a:lumMod val="50000"/>
                </a:sys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Hárok1!$C$2:$C$5</c:f>
              <c:numCache>
                <c:formatCode>General</c:formatCode>
                <c:ptCount val="4"/>
                <c:pt idx="0">
                  <c:v>44</c:v>
                </c:pt>
                <c:pt idx="1">
                  <c:v>31</c:v>
                </c:pt>
                <c:pt idx="2">
                  <c:v>28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51-4E54-9866-1A8538B8B17D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poultry meat</c:v>
                </c:pt>
              </c:strCache>
            </c:strRef>
          </c:tx>
          <c:spPr>
            <a:solidFill>
              <a:srgbClr val="FEB4F3"/>
            </a:solidFill>
            <a:ln w="9525" cap="flat" cmpd="sng" algn="ctr">
              <a:solidFill>
                <a:srgbClr val="ED5AFC"/>
              </a:solidFill>
              <a:round/>
            </a:ln>
            <a:effectLst/>
            <a:sp3d contourW="9525">
              <a:contourClr>
                <a:srgbClr val="ED5AFC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Hárok1!$D$2:$D$5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51-4E54-9866-1A8538B8B17D}"/>
            </c:ext>
          </c:extLst>
        </c:ser>
        <c:ser>
          <c:idx val="3"/>
          <c:order val="3"/>
          <c:tx>
            <c:strRef>
              <c:f>Hárok1!$E$1</c:f>
              <c:strCache>
                <c:ptCount val="1"/>
                <c:pt idx="0">
                  <c:v>lamb meat</c:v>
                </c:pt>
              </c:strCache>
            </c:strRef>
          </c:tx>
          <c:spPr>
            <a:solidFill>
              <a:srgbClr val="B762FE"/>
            </a:solidFill>
            <a:ln w="9525" cap="flat" cmpd="sng" algn="ctr">
              <a:solidFill>
                <a:srgbClr val="C24EFC"/>
              </a:solidFill>
              <a:round/>
            </a:ln>
            <a:effectLst/>
            <a:sp3d contourW="9525">
              <a:contourClr>
                <a:srgbClr val="C24EFC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Hárok1!$E$2:$E$5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51-4E54-9866-1A8538B8B1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3842688"/>
        <c:axId val="33844224"/>
        <c:axId val="0"/>
      </c:bar3DChart>
      <c:catAx>
        <c:axId val="3384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844224"/>
        <c:crosses val="autoZero"/>
        <c:auto val="1"/>
        <c:lblAlgn val="ctr"/>
        <c:lblOffset val="100"/>
        <c:noMultiLvlLbl val="0"/>
      </c:catAx>
      <c:valAx>
        <c:axId val="3384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84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200" b="0">
                <a:solidFill>
                  <a:sysClr val="windowText" lastClr="000000"/>
                </a:solidFill>
                <a:latin typeface="Freestyle Script" panose="030804020302050B0404" pitchFamily="66" charset="0"/>
              </a:rPr>
              <a:t>How often do you eat meat products?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Bacon</c:v>
                </c:pt>
              </c:strCache>
            </c:strRef>
          </c:tx>
          <c:spPr>
            <a:solidFill>
              <a:srgbClr val="33F954"/>
            </a:solidFill>
            <a:ln w="9525">
              <a:solidFill>
                <a:srgbClr val="00CC5C"/>
              </a:solidFill>
            </a:ln>
            <a:effectLst/>
          </c:spPr>
          <c:invertIfNegative val="0"/>
          <c:cat>
            <c:strRef>
              <c:f>Hárok1!$A$2:$A$8</c:f>
              <c:strCache>
                <c:ptCount val="7"/>
                <c:pt idx="0">
                  <c:v>daily</c:v>
                </c:pt>
                <c:pt idx="1">
                  <c:v>5-6x weekly</c:v>
                </c:pt>
                <c:pt idx="2">
                  <c:v>2-4x weekly</c:v>
                </c:pt>
                <c:pt idx="3">
                  <c:v>1x weekly</c:v>
                </c:pt>
                <c:pt idx="4">
                  <c:v>1-3x monthly</c:v>
                </c:pt>
                <c:pt idx="5">
                  <c:v>less than once a month</c:v>
                </c:pt>
                <c:pt idx="6">
                  <c:v>never</c:v>
                </c:pt>
              </c:strCache>
            </c:strRef>
          </c:cat>
          <c:val>
            <c:numRef>
              <c:f>Hárok1!$B$2:$B$8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0%">
                  <c:v>3.9E-2</c:v>
                </c:pt>
                <c:pt idx="3" formatCode="0.00%">
                  <c:v>8.2000000000000003E-2</c:v>
                </c:pt>
                <c:pt idx="4" formatCode="0.00%">
                  <c:v>0.314</c:v>
                </c:pt>
                <c:pt idx="5" formatCode="0.00%">
                  <c:v>0.40100000000000002</c:v>
                </c:pt>
                <c:pt idx="6" formatCode="0.00%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49-44FC-9310-79A15B05C1B9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Pate</c:v>
                </c:pt>
              </c:strCache>
            </c:strRef>
          </c:tx>
          <c:spPr>
            <a:solidFill>
              <a:srgbClr val="FDB9F8"/>
            </a:solidFill>
            <a:ln>
              <a:solidFill>
                <a:srgbClr val="FCA2F6"/>
              </a:solidFill>
            </a:ln>
            <a:effectLst/>
          </c:spPr>
          <c:invertIfNegative val="0"/>
          <c:cat>
            <c:strRef>
              <c:f>Hárok1!$A$2:$A$8</c:f>
              <c:strCache>
                <c:ptCount val="7"/>
                <c:pt idx="0">
                  <c:v>daily</c:v>
                </c:pt>
                <c:pt idx="1">
                  <c:v>5-6x weekly</c:v>
                </c:pt>
                <c:pt idx="2">
                  <c:v>2-4x weekly</c:v>
                </c:pt>
                <c:pt idx="3">
                  <c:v>1x weekly</c:v>
                </c:pt>
                <c:pt idx="4">
                  <c:v>1-3x monthly</c:v>
                </c:pt>
                <c:pt idx="5">
                  <c:v>less than once a month</c:v>
                </c:pt>
                <c:pt idx="6">
                  <c:v>never</c:v>
                </c:pt>
              </c:strCache>
            </c:strRef>
          </c:cat>
          <c:val>
            <c:numRef>
              <c:f>Hárok1!$C$2:$C$8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0%">
                  <c:v>2.4E-2</c:v>
                </c:pt>
                <c:pt idx="3" formatCode="0.00%">
                  <c:v>6.3E-2</c:v>
                </c:pt>
                <c:pt idx="4" formatCode="0.00%">
                  <c:v>0.222</c:v>
                </c:pt>
                <c:pt idx="5" formatCode="0.00%">
                  <c:v>0.435</c:v>
                </c:pt>
                <c:pt idx="6" formatCode="0.00%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49-44FC-9310-79A15B05C1B9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Wurst</c:v>
                </c:pt>
              </c:strCache>
            </c:strRef>
          </c:tx>
          <c:spPr>
            <a:solidFill>
              <a:srgbClr val="FEB95E"/>
            </a:solidFill>
            <a:ln>
              <a:solidFill>
                <a:srgbClr val="FF9201"/>
              </a:solidFill>
            </a:ln>
            <a:effectLst/>
          </c:spPr>
          <c:invertIfNegative val="0"/>
          <c:cat>
            <c:strRef>
              <c:f>Hárok1!$A$2:$A$8</c:f>
              <c:strCache>
                <c:ptCount val="7"/>
                <c:pt idx="0">
                  <c:v>daily</c:v>
                </c:pt>
                <c:pt idx="1">
                  <c:v>5-6x weekly</c:v>
                </c:pt>
                <c:pt idx="2">
                  <c:v>2-4x weekly</c:v>
                </c:pt>
                <c:pt idx="3">
                  <c:v>1x weekly</c:v>
                </c:pt>
                <c:pt idx="4">
                  <c:v>1-3x monthly</c:v>
                </c:pt>
                <c:pt idx="5">
                  <c:v>less than once a month</c:v>
                </c:pt>
                <c:pt idx="6">
                  <c:v>never</c:v>
                </c:pt>
              </c:strCache>
            </c:strRef>
          </c:cat>
          <c:val>
            <c:numRef>
              <c:f>Hárok1!$D$2:$D$8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0%">
                  <c:v>2.9000000000000001E-2</c:v>
                </c:pt>
                <c:pt idx="3" formatCode="0.00%">
                  <c:v>0.14000000000000001</c:v>
                </c:pt>
                <c:pt idx="4" formatCode="0.00%">
                  <c:v>0.35699999999999998</c:v>
                </c:pt>
                <c:pt idx="5" formatCode="0.00%">
                  <c:v>0.35299999999999998</c:v>
                </c:pt>
                <c:pt idx="6" formatCode="0.00%">
                  <c:v>0.121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9-44FC-9310-79A15B05C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18368"/>
        <c:axId val="34620160"/>
      </c:barChart>
      <c:catAx>
        <c:axId val="34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620160"/>
        <c:crosses val="autoZero"/>
        <c:auto val="1"/>
        <c:lblAlgn val="ctr"/>
        <c:lblOffset val="100"/>
        <c:noMultiLvlLbl val="0"/>
      </c:catAx>
      <c:valAx>
        <c:axId val="346201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200" b="0" i="0" baseline="0">
                <a:solidFill>
                  <a:sysClr val="windowText" lastClr="000000"/>
                </a:solidFill>
                <a:effectLst/>
                <a:latin typeface="Freestyle Script" panose="030804020302050B0404" pitchFamily="66" charset="0"/>
              </a:rPr>
              <a:t>How often do you eat meat products?</a:t>
            </a:r>
            <a:endParaRPr lang="sk-SK" sz="2400" b="0">
              <a:solidFill>
                <a:sysClr val="windowText" lastClr="000000"/>
              </a:solidFill>
              <a:effectLst/>
              <a:latin typeface="Freestyle Script" panose="030804020302050B0404" pitchFamily="66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Ham</c:v>
                </c:pt>
              </c:strCache>
            </c:strRef>
          </c:tx>
          <c:spPr>
            <a:solidFill>
              <a:srgbClr val="7DDDFF"/>
            </a:solidFill>
            <a:ln>
              <a:solidFill>
                <a:srgbClr val="67C4FD"/>
              </a:solidFill>
            </a:ln>
            <a:effectLst/>
          </c:spPr>
          <c:invertIfNegative val="0"/>
          <c:cat>
            <c:strRef>
              <c:f>Hárok1!$A$2:$A$8</c:f>
              <c:strCache>
                <c:ptCount val="7"/>
                <c:pt idx="0">
                  <c:v>daily</c:v>
                </c:pt>
                <c:pt idx="1">
                  <c:v>5-6x weekly</c:v>
                </c:pt>
                <c:pt idx="2">
                  <c:v>2-4x weekly</c:v>
                </c:pt>
                <c:pt idx="3">
                  <c:v>1x weekly</c:v>
                </c:pt>
                <c:pt idx="4">
                  <c:v>1-3x monthly</c:v>
                </c:pt>
                <c:pt idx="5">
                  <c:v>less than once a month</c:v>
                </c:pt>
                <c:pt idx="6">
                  <c:v>never</c:v>
                </c:pt>
              </c:strCache>
            </c:strRef>
          </c:cat>
          <c:val>
            <c:numRef>
              <c:f>Hárok1!$B$2:$B$8</c:f>
              <c:numCache>
                <c:formatCode>0.00%</c:formatCode>
                <c:ptCount val="7"/>
                <c:pt idx="0">
                  <c:v>4.8000000000000001E-2</c:v>
                </c:pt>
                <c:pt idx="1">
                  <c:v>7.6999999999999999E-2</c:v>
                </c:pt>
                <c:pt idx="2">
                  <c:v>0.36199999999999999</c:v>
                </c:pt>
                <c:pt idx="3">
                  <c:v>0.30399999999999999</c:v>
                </c:pt>
                <c:pt idx="4">
                  <c:v>0.14499999999999999</c:v>
                </c:pt>
                <c:pt idx="5">
                  <c:v>4.8000000000000001E-2</c:v>
                </c:pt>
                <c:pt idx="6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0B-4BE8-A355-5E4E9BEF41F7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Salami</c:v>
                </c:pt>
              </c:strCache>
            </c:strRef>
          </c:tx>
          <c:spPr>
            <a:solidFill>
              <a:srgbClr val="D8B4F6"/>
            </a:solidFill>
            <a:ln>
              <a:solidFill>
                <a:srgbClr val="C38BF1"/>
              </a:solidFill>
            </a:ln>
            <a:effectLst/>
          </c:spPr>
          <c:invertIfNegative val="0"/>
          <c:cat>
            <c:strRef>
              <c:f>Hárok1!$A$2:$A$8</c:f>
              <c:strCache>
                <c:ptCount val="7"/>
                <c:pt idx="0">
                  <c:v>daily</c:v>
                </c:pt>
                <c:pt idx="1">
                  <c:v>5-6x weekly</c:v>
                </c:pt>
                <c:pt idx="2">
                  <c:v>2-4x weekly</c:v>
                </c:pt>
                <c:pt idx="3">
                  <c:v>1x weekly</c:v>
                </c:pt>
                <c:pt idx="4">
                  <c:v>1-3x monthly</c:v>
                </c:pt>
                <c:pt idx="5">
                  <c:v>less than once a month</c:v>
                </c:pt>
                <c:pt idx="6">
                  <c:v>never</c:v>
                </c:pt>
              </c:strCache>
            </c:strRef>
          </c:cat>
          <c:val>
            <c:numRef>
              <c:f>Hárok1!$C$2:$C$8</c:f>
              <c:numCache>
                <c:formatCode>0.00%</c:formatCode>
                <c:ptCount val="7"/>
                <c:pt idx="0">
                  <c:v>5.0000000000000001E-3</c:v>
                </c:pt>
                <c:pt idx="1">
                  <c:v>0.01</c:v>
                </c:pt>
                <c:pt idx="2">
                  <c:v>0.121</c:v>
                </c:pt>
                <c:pt idx="3">
                  <c:v>0.24199999999999999</c:v>
                </c:pt>
                <c:pt idx="4">
                  <c:v>0.27100000000000002</c:v>
                </c:pt>
                <c:pt idx="5">
                  <c:v>0.20300000000000001</c:v>
                </c:pt>
                <c:pt idx="6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0B-4BE8-A355-5E4E9BEF41F7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Sausage</c:v>
                </c:pt>
              </c:strCache>
            </c:strRef>
          </c:tx>
          <c:spPr>
            <a:solidFill>
              <a:srgbClr val="FE8C8C"/>
            </a:solidFill>
            <a:ln>
              <a:solidFill>
                <a:srgbClr val="FE5E5E"/>
              </a:solidFill>
            </a:ln>
            <a:effectLst/>
          </c:spPr>
          <c:invertIfNegative val="0"/>
          <c:cat>
            <c:strRef>
              <c:f>Hárok1!$A$2:$A$8</c:f>
              <c:strCache>
                <c:ptCount val="7"/>
                <c:pt idx="0">
                  <c:v>daily</c:v>
                </c:pt>
                <c:pt idx="1">
                  <c:v>5-6x weekly</c:v>
                </c:pt>
                <c:pt idx="2">
                  <c:v>2-4x weekly</c:v>
                </c:pt>
                <c:pt idx="3">
                  <c:v>1x weekly</c:v>
                </c:pt>
                <c:pt idx="4">
                  <c:v>1-3x monthly</c:v>
                </c:pt>
                <c:pt idx="5">
                  <c:v>less than once a month</c:v>
                </c:pt>
                <c:pt idx="6">
                  <c:v>never</c:v>
                </c:pt>
              </c:strCache>
            </c:strRef>
          </c:cat>
          <c:val>
            <c:numRef>
              <c:f>Hárok1!$D$2:$D$8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0%">
                  <c:v>1.4E-2</c:v>
                </c:pt>
                <c:pt idx="3" formatCode="0.00%">
                  <c:v>4.8000000000000001E-2</c:v>
                </c:pt>
                <c:pt idx="4" formatCode="0.00%">
                  <c:v>0.26100000000000001</c:v>
                </c:pt>
                <c:pt idx="5" formatCode="0.00%">
                  <c:v>0.52200000000000002</c:v>
                </c:pt>
                <c:pt idx="6" formatCode="0.00%">
                  <c:v>0.155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0B-4BE8-A355-5E4E9BEF4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30400"/>
        <c:axId val="35431936"/>
      </c:barChart>
      <c:catAx>
        <c:axId val="354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5431936"/>
        <c:crosses val="autoZero"/>
        <c:auto val="1"/>
        <c:lblAlgn val="ctr"/>
        <c:lblOffset val="100"/>
        <c:noMultiLvlLbl val="0"/>
      </c:catAx>
      <c:valAx>
        <c:axId val="354319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543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200" b="0">
                <a:solidFill>
                  <a:sysClr val="windowText" lastClr="000000"/>
                </a:solidFill>
                <a:latin typeface="Freestyle Script" panose="030804020302050B0404" pitchFamily="66" charset="0"/>
              </a:rPr>
              <a:t>R</a:t>
            </a:r>
            <a:r>
              <a:rPr lang="en-US" sz="3200" b="0">
                <a:solidFill>
                  <a:sysClr val="windowText" lastClr="000000"/>
                </a:solidFill>
                <a:latin typeface="Freestyle Script" panose="030804020302050B0404" pitchFamily="66" charset="0"/>
              </a:rPr>
              <a:t>eason for consuming meat products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Stĺpec3</c:v>
                </c:pt>
              </c:strCache>
            </c:strRef>
          </c:tx>
          <c:spPr>
            <a:solidFill>
              <a:srgbClr val="4FD1FF"/>
            </a:solidFill>
            <a:ln w="12700">
              <a:solidFill>
                <a:srgbClr val="FE5E5E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95CF6"/>
              </a:solidFill>
              <a:ln w="12700">
                <a:solidFill>
                  <a:srgbClr val="F04AF8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71-49C8-A867-F9B4FD59956E}"/>
              </c:ext>
            </c:extLst>
          </c:dPt>
          <c:dPt>
            <c:idx val="1"/>
            <c:invertIfNegative val="0"/>
            <c:bubble3D val="0"/>
            <c:spPr>
              <a:solidFill>
                <a:srgbClr val="7DDDFF"/>
              </a:solidFill>
              <a:ln w="127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71-49C8-A867-F9B4FD59956E}"/>
              </c:ext>
            </c:extLst>
          </c:dPt>
          <c:dPt>
            <c:idx val="2"/>
            <c:invertIfNegative val="0"/>
            <c:bubble3D val="0"/>
            <c:spPr>
              <a:solidFill>
                <a:srgbClr val="FDB9F8"/>
              </a:solidFill>
              <a:ln w="12700">
                <a:solidFill>
                  <a:srgbClr val="FC8CF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71-49C8-A867-F9B4FD59956E}"/>
              </c:ext>
            </c:extLst>
          </c:dPt>
          <c:dPt>
            <c:idx val="3"/>
            <c:invertIfNegative val="0"/>
            <c:bubble3D val="0"/>
            <c:spPr>
              <a:solidFill>
                <a:srgbClr val="FE8C8C"/>
              </a:solidFill>
              <a:ln w="12700">
                <a:solidFill>
                  <a:srgbClr val="FE5E5E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71-49C8-A867-F9B4FD59956E}"/>
              </c:ext>
            </c:extLst>
          </c:dPt>
          <c:dPt>
            <c:idx val="4"/>
            <c:invertIfNegative val="0"/>
            <c:bubble3D val="0"/>
            <c:spPr>
              <a:solidFill>
                <a:srgbClr val="00CC5C"/>
              </a:solidFill>
              <a:ln w="12700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71-49C8-A867-F9B4FD59956E}"/>
              </c:ext>
            </c:extLst>
          </c:dPt>
          <c:dLbls>
            <c:dLbl>
              <c:idx val="0"/>
              <c:layout>
                <c:manualLayout>
                  <c:x val="2.3148148148147934E-3"/>
                  <c:y val="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71-49C8-A867-F9B4FD59956E}"/>
                </c:ext>
              </c:extLst>
            </c:dLbl>
            <c:dLbl>
              <c:idx val="1"/>
              <c:layout>
                <c:manualLayout>
                  <c:x val="2.3148148148148147E-3"/>
                  <c:y val="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71-49C8-A867-F9B4FD59956E}"/>
                </c:ext>
              </c:extLst>
            </c:dLbl>
            <c:dLbl>
              <c:idx val="2"/>
              <c:layout>
                <c:manualLayout>
                  <c:x val="-8.4875562720133283E-17"/>
                  <c:y val="1.5873015873015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71-49C8-A867-F9B4FD59956E}"/>
                </c:ext>
              </c:extLst>
            </c:dLbl>
            <c:dLbl>
              <c:idx val="3"/>
              <c:layout>
                <c:manualLayout>
                  <c:x val="-8.4875562720133283E-17"/>
                  <c:y val="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71-49C8-A867-F9B4FD59956E}"/>
                </c:ext>
              </c:extLst>
            </c:dLbl>
            <c:dLbl>
              <c:idx val="4"/>
              <c:layout>
                <c:manualLayout>
                  <c:x val="3.8461258047872149E-3"/>
                  <c:y val="2.431712751022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334039975772258E-2"/>
                      <c:h val="6.44479033144112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C71-49C8-A867-F9B4FD599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I like the taste</c:v>
                </c:pt>
                <c:pt idx="1">
                  <c:v>They satiate me</c:v>
                </c:pt>
                <c:pt idx="2">
                  <c:v>They are healthy to eat</c:v>
                </c:pt>
                <c:pt idx="3">
                  <c:v>They contain the essential nutrients</c:v>
                </c:pt>
                <c:pt idx="4">
                  <c:v>Another reason</c:v>
                </c:pt>
              </c:strCache>
            </c:strRef>
          </c:cat>
          <c:val>
            <c:numRef>
              <c:f>Hárok1!$B$2:$B$6</c:f>
              <c:numCache>
                <c:formatCode>0.00%</c:formatCode>
                <c:ptCount val="5"/>
                <c:pt idx="0">
                  <c:v>0.91800000000000004</c:v>
                </c:pt>
                <c:pt idx="1">
                  <c:v>0.53100000000000003</c:v>
                </c:pt>
                <c:pt idx="2">
                  <c:v>0.42499999999999999</c:v>
                </c:pt>
                <c:pt idx="3">
                  <c:v>0.44900000000000001</c:v>
                </c:pt>
                <c:pt idx="4">
                  <c:v>3.9E-2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C71-49C8-A867-F9B4FD599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40480"/>
        <c:axId val="36746368"/>
      </c:barChart>
      <c:catAx>
        <c:axId val="367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746368"/>
        <c:crosses val="autoZero"/>
        <c:auto val="1"/>
        <c:lblAlgn val="ctr"/>
        <c:lblOffset val="100"/>
        <c:noMultiLvlLbl val="0"/>
      </c:catAx>
      <c:valAx>
        <c:axId val="367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74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3200" b="0">
                <a:solidFill>
                  <a:sysClr val="windowText" lastClr="000000"/>
                </a:solidFill>
                <a:latin typeface="Freestyle Script" panose="030804020302050B0404" pitchFamily="66" charset="0"/>
              </a:rPr>
              <a:t>R</a:t>
            </a:r>
            <a:r>
              <a:rPr lang="en-US" sz="3200" b="0">
                <a:solidFill>
                  <a:sysClr val="windowText" lastClr="000000"/>
                </a:solidFill>
                <a:latin typeface="Freestyle Script" panose="030804020302050B0404" pitchFamily="66" charset="0"/>
              </a:rPr>
              <a:t>eason for </a:t>
            </a:r>
            <a:r>
              <a:rPr lang="sk-SK" sz="3200" b="0">
                <a:solidFill>
                  <a:sysClr val="windowText" lastClr="000000"/>
                </a:solidFill>
                <a:latin typeface="Freestyle Script" panose="030804020302050B0404" pitchFamily="66" charset="0"/>
              </a:rPr>
              <a:t>not </a:t>
            </a:r>
            <a:r>
              <a:rPr lang="en-US" sz="3200" b="0">
                <a:solidFill>
                  <a:sysClr val="windowText" lastClr="000000"/>
                </a:solidFill>
                <a:latin typeface="Freestyle Script" panose="030804020302050B0404" pitchFamily="66" charset="0"/>
              </a:rPr>
              <a:t>consuming meat products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Stĺpec3</c:v>
                </c:pt>
              </c:strCache>
            </c:strRef>
          </c:tx>
          <c:spPr>
            <a:solidFill>
              <a:srgbClr val="4FD1FF"/>
            </a:solidFill>
            <a:ln w="12700">
              <a:solidFill>
                <a:srgbClr val="F04AF8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95CF6"/>
              </a:solidFill>
              <a:ln w="12700">
                <a:solidFill>
                  <a:srgbClr val="F04AF8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50-4622-826D-62507FDBB270}"/>
              </c:ext>
            </c:extLst>
          </c:dPt>
          <c:dPt>
            <c:idx val="2"/>
            <c:invertIfNegative val="0"/>
            <c:bubble3D val="0"/>
            <c:spPr>
              <a:solidFill>
                <a:srgbClr val="FDB9F8"/>
              </a:solidFill>
              <a:ln w="12700">
                <a:solidFill>
                  <a:srgbClr val="FC8CF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50-4622-826D-62507FDBB270}"/>
              </c:ext>
            </c:extLst>
          </c:dPt>
          <c:dPt>
            <c:idx val="3"/>
            <c:invertIfNegative val="0"/>
            <c:bubble3D val="0"/>
            <c:spPr>
              <a:solidFill>
                <a:srgbClr val="FE8C8C"/>
              </a:solidFill>
              <a:ln w="12700">
                <a:solidFill>
                  <a:srgbClr val="FE5E5E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50-4622-826D-62507FDBB270}"/>
              </c:ext>
            </c:extLst>
          </c:dPt>
          <c:dPt>
            <c:idx val="4"/>
            <c:invertIfNegative val="0"/>
            <c:bubble3D val="0"/>
            <c:spPr>
              <a:solidFill>
                <a:srgbClr val="00CC5C"/>
              </a:solidFill>
              <a:ln w="12700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50-4622-826D-62507FDBB270}"/>
              </c:ext>
            </c:extLst>
          </c:dPt>
          <c:dLbls>
            <c:dLbl>
              <c:idx val="0"/>
              <c:layout>
                <c:manualLayout>
                  <c:x val="2.3148148148147934E-3"/>
                  <c:y val="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50-4622-826D-62507FDBB270}"/>
                </c:ext>
              </c:extLst>
            </c:dLbl>
            <c:dLbl>
              <c:idx val="1"/>
              <c:layout>
                <c:manualLayout>
                  <c:x val="2.3148148148148147E-3"/>
                  <c:y val="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50-4622-826D-62507FDBB270}"/>
                </c:ext>
              </c:extLst>
            </c:dLbl>
            <c:dLbl>
              <c:idx val="2"/>
              <c:layout>
                <c:manualLayout>
                  <c:x val="-8.4875562720133283E-17"/>
                  <c:y val="1.5873015873015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50-4622-826D-62507FDBB270}"/>
                </c:ext>
              </c:extLst>
            </c:dLbl>
            <c:dLbl>
              <c:idx val="3"/>
              <c:layout>
                <c:manualLayout>
                  <c:x val="-8.4875562720133283E-17"/>
                  <c:y val="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50-4622-826D-62507FDBB270}"/>
                </c:ext>
              </c:extLst>
            </c:dLbl>
            <c:dLbl>
              <c:idx val="4"/>
              <c:layout>
                <c:manualLayout>
                  <c:x val="0"/>
                  <c:y val="1.7857142857142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564814814814815E-2"/>
                      <c:h val="5.15279340082489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D50-4622-826D-62507FDBB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Hárok1!$A$2:$A$6</c:f>
              <c:strCache>
                <c:ptCount val="5"/>
                <c:pt idx="0">
                  <c:v>I don't like the taste</c:v>
                </c:pt>
                <c:pt idx="1">
                  <c:v>They're expensive</c:v>
                </c:pt>
                <c:pt idx="2">
                  <c:v>They are not healthy to eat </c:v>
                </c:pt>
                <c:pt idx="3">
                  <c:v>They contain a lot of fat, salt and additives</c:v>
                </c:pt>
                <c:pt idx="4">
                  <c:v>Another reason</c:v>
                </c:pt>
              </c:strCache>
            </c:strRef>
          </c:cat>
          <c:val>
            <c:numRef>
              <c:f>Hárok1!$B$2:$B$6</c:f>
              <c:numCache>
                <c:formatCode>0.00%</c:formatCode>
                <c:ptCount val="5"/>
                <c:pt idx="0">
                  <c:v>0.57099999999999995</c:v>
                </c:pt>
                <c:pt idx="1">
                  <c:v>0</c:v>
                </c:pt>
                <c:pt idx="2">
                  <c:v>0.42899999999999999</c:v>
                </c:pt>
                <c:pt idx="3">
                  <c:v>0.42899999999999999</c:v>
                </c:pt>
                <c:pt idx="4">
                  <c:v>0.28599999999999998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D50-4622-826D-62507FDBB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18304"/>
        <c:axId val="36824192"/>
      </c:barChart>
      <c:catAx>
        <c:axId val="368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824192"/>
        <c:crosses val="autoZero"/>
        <c:auto val="1"/>
        <c:lblAlgn val="ctr"/>
        <c:lblOffset val="100"/>
        <c:noMultiLvlLbl val="0"/>
      </c:catAx>
      <c:valAx>
        <c:axId val="3682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8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2271-F0D8-4E06-B60E-0A9CD152EFF3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6495-B023-44FC-A603-B5EF670DCF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29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56495-B023-44FC-A603-B5EF670DCF3F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16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13F3D1-28AD-47D3-9FC6-152125D5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E34D789-A9D1-4ED3-9A73-B1E0AA66A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A96A980-5752-4E31-8832-7CB1AF78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30F57DB-28EF-4221-9622-5873CF13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D783133-663A-4D0D-BB74-EBFCAC88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0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CFBD68-1DA0-4293-BABE-7E996892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5336F6F5-A56D-48BE-88AA-FC682E05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5ECAEF1-CF3F-4079-91F1-B55F8881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7BED368-F699-43EA-9950-13103BDA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239123A-2762-492E-8EFF-758B6B77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4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FF3AF09F-ECF2-4194-84FB-A464A07B2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B07822AA-594A-414F-9D3F-5FD818D4A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774CB0E-94B6-43BD-9E17-A856F5A7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52615B81-0610-4047-A4BD-86038B66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843F962-29FB-4002-8CBC-C462410E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65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D701E8-3333-4A75-A993-42BDC96B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704B000-26DB-4A0A-BE83-60A444EC7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68D2C98-8510-469C-981C-291BE71C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C03CBD4-03E4-4202-BE3D-4BE0EDF7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0979B94-DB42-4613-AA51-AF33CBED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0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B57AF1-ACD4-4160-BA91-8E520430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B7E53FE-22D3-417B-AB42-9D22CC21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121CD8B-F4B9-48E8-9195-1FB3C1B4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09F2A61-BCE4-4CBA-B944-236495FF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A01786BE-02D7-447B-8D51-D1AB5133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8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3E6F1A-646A-429F-BBDE-BA5CE02F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5A1E207-F467-43CA-AFB5-2D21E1511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990E1DD9-D9C2-4271-9A04-6CD805487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4CB9E069-6B3D-4231-88D8-D4A95D44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5DF461C8-0FE7-4221-91E2-BD385858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017E1AA-68D7-4396-B210-B28D3804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4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D65697-FD5B-40BA-9DA9-827B11E8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C224533-3AAE-4C87-B9CC-76152033F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3D510672-B6D4-4110-B865-A80A9ECCA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6D77B35-7488-4C5B-BA8B-ECE14B1CE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7B6EC931-6017-44D0-9578-FEDD8980C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E2F84E81-F3D1-4597-AD51-FD9CE4E7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344FC2F1-EA67-4E57-92BD-081A6493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D5A6A3AB-E9CC-4F1D-B3C6-A52AADF4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5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51AABB-8E5E-4108-8CF6-716160D9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8B60602D-082F-43B0-AD7D-56DE9267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5B613EB6-F7B1-45F3-B876-F6D40AF0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B0B5E519-BED9-4E44-ADC3-738EBA3E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1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BAF8DE05-D60F-4B28-9C12-8C2B6BDF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2015BFBB-5930-461F-92D7-CFE655A7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98972A8E-5E93-4265-94F0-10F040F2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10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5EF4AF-6190-4ED3-B268-C5905652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1E9E922-3717-4179-A9B8-DD97BFA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9C0E88B-4EAF-4979-926A-C7D34B758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06F8C24D-AD41-44AA-876D-77463F60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08FD225-E2F8-4619-974D-612F54D6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EDE57468-B005-4EEC-858D-08650AAB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9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C47299-D381-4212-8094-D58B1335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34FDA3A9-E4C7-4609-8D9D-5E8DFE928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06D2530-460E-4EC3-9798-7148C77D3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7E49B025-A00F-44D0-9972-D818EEA5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28919BAC-9981-4BD2-98F2-934877A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61885E4B-5FC7-4CB8-A628-6630A32D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04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AE44E69F-1D10-4D09-8371-47D08B96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38C7DE3-B795-4729-BF32-F760D013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4835A8E-14A3-4059-8D02-BA99D5C93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D489-63C1-48BF-AEC2-C3AF79028C17}" type="datetimeFigureOut">
              <a:rPr lang="sk-SK" smtClean="0"/>
              <a:t>22. 6. 2021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5998801-2FEE-4EFF-A31B-F064FE845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CA1D1E2-CBB8-4A92-9041-9D97CE7E2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356B-8822-4823-9EBC-F5B0DFE275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5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potravinachsavyzname.sk/ma-nakup-organickych-produktov-vyznam/" TargetMode="External"/><Relationship Id="rId5" Type="http://schemas.openxmlformats.org/officeDocument/2006/relationships/hyperlink" Target="http://www.dran.webnoviny.sk/" TargetMode="External"/><Relationship Id="rId4" Type="http://schemas.openxmlformats.org/officeDocument/2006/relationships/hyperlink" Target="http://www.euractiv.s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2F40A067-A49C-4AA0-9D07-5858B2673670}"/>
              </a:ext>
            </a:extLst>
          </p:cNvPr>
          <p:cNvSpPr txBox="1"/>
          <p:nvPr/>
        </p:nvSpPr>
        <p:spPr>
          <a:xfrm>
            <a:off x="1119672" y="3685593"/>
            <a:ext cx="6820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Freestyle Script" panose="030804020302050B0404" pitchFamily="66" charset="0"/>
                <a:ea typeface="Yu Gothic" panose="020B0400000000000000" pitchFamily="34" charset="-128"/>
                <a:cs typeface="MV Boli" panose="02000500030200090000" pitchFamily="2" charset="0"/>
              </a:rPr>
              <a:t>Martina </a:t>
            </a:r>
            <a:r>
              <a:rPr lang="sk-SK" sz="3200" dirty="0" err="1">
                <a:solidFill>
                  <a:schemeClr val="bg1"/>
                </a:solidFill>
                <a:latin typeface="Freestyle Script" panose="030804020302050B0404" pitchFamily="66" charset="0"/>
                <a:ea typeface="Yu Gothic" panose="020B0400000000000000" pitchFamily="34" charset="-128"/>
                <a:cs typeface="MV Boli" panose="02000500030200090000" pitchFamily="2" charset="0"/>
              </a:rPr>
              <a:t>Segečová</a:t>
            </a:r>
            <a:endParaRPr lang="sk-SK" sz="3200" dirty="0">
              <a:solidFill>
                <a:schemeClr val="bg1"/>
              </a:solidFill>
              <a:latin typeface="Freestyle Script" panose="030804020302050B0404" pitchFamily="66" charset="0"/>
              <a:ea typeface="Yu Gothic" panose="020B0400000000000000" pitchFamily="34" charset="-128"/>
              <a:cs typeface="MV Boli" panose="02000500030200090000" pitchFamily="2" charset="0"/>
            </a:endParaRPr>
          </a:p>
          <a:p>
            <a:r>
              <a:rPr lang="sk-SK" sz="3200" dirty="0">
                <a:solidFill>
                  <a:schemeClr val="bg1"/>
                </a:solidFill>
                <a:latin typeface="Freestyle Script" panose="030804020302050B0404" pitchFamily="66" charset="0"/>
                <a:ea typeface="Yu Gothic" panose="020B0400000000000000" pitchFamily="34" charset="-128"/>
                <a:cs typeface="MV Boli" panose="02000500030200090000" pitchFamily="2" charset="0"/>
              </a:rPr>
              <a:t>Andrea </a:t>
            </a:r>
            <a:r>
              <a:rPr lang="sk-SK" sz="3200" dirty="0" err="1">
                <a:solidFill>
                  <a:schemeClr val="bg1"/>
                </a:solidFill>
                <a:latin typeface="Freestyle Script" panose="030804020302050B0404" pitchFamily="66" charset="0"/>
                <a:ea typeface="Yu Gothic" panose="020B0400000000000000" pitchFamily="34" charset="-128"/>
                <a:cs typeface="MV Boli" panose="02000500030200090000" pitchFamily="2" charset="0"/>
              </a:rPr>
              <a:t>Mazúchová</a:t>
            </a:r>
            <a:endParaRPr lang="sk-SK" sz="3200" dirty="0">
              <a:solidFill>
                <a:schemeClr val="bg1"/>
              </a:solidFill>
              <a:latin typeface="Freestyle Script" panose="030804020302050B0404" pitchFamily="66" charset="0"/>
              <a:ea typeface="Yu Gothic" panose="020B0400000000000000" pitchFamily="34" charset="-128"/>
              <a:cs typeface="MV Boli" panose="02000500030200090000" pitchFamily="2" charset="0"/>
            </a:endParaRPr>
          </a:p>
          <a:p>
            <a:r>
              <a:rPr lang="sk-SK" sz="3200" dirty="0">
                <a:solidFill>
                  <a:schemeClr val="bg1"/>
                </a:solidFill>
                <a:latin typeface="Freestyle Script" panose="030804020302050B0404" pitchFamily="66" charset="0"/>
                <a:ea typeface="Yu Gothic" panose="020B0400000000000000" pitchFamily="34" charset="-128"/>
                <a:cs typeface="MV Boli" panose="02000500030200090000" pitchFamily="2" charset="0"/>
              </a:rPr>
              <a:t>Betka Apfelová</a:t>
            </a:r>
          </a:p>
          <a:p>
            <a:r>
              <a:rPr lang="sk-SK" sz="3200" dirty="0">
                <a:solidFill>
                  <a:schemeClr val="bg1"/>
                </a:solidFill>
                <a:latin typeface="Freestyle Script" panose="030804020302050B0404" pitchFamily="66" charset="0"/>
                <a:ea typeface="Yu Gothic" panose="020B0400000000000000" pitchFamily="34" charset="-128"/>
                <a:cs typeface="MV Boli" panose="02000500030200090000" pitchFamily="2" charset="0"/>
              </a:rPr>
              <a:t>Ema Margita </a:t>
            </a:r>
            <a:r>
              <a:rPr lang="sk-SK" sz="3200" dirty="0" err="1">
                <a:solidFill>
                  <a:schemeClr val="bg1"/>
                </a:solidFill>
                <a:latin typeface="Freestyle Script" panose="030804020302050B0404" pitchFamily="66" charset="0"/>
                <a:ea typeface="Yu Gothic" panose="020B0400000000000000" pitchFamily="34" charset="-128"/>
                <a:cs typeface="MV Boli" panose="02000500030200090000" pitchFamily="2" charset="0"/>
              </a:rPr>
              <a:t>Gnidová</a:t>
            </a:r>
            <a:endParaRPr lang="sk-SK" sz="3200" dirty="0">
              <a:solidFill>
                <a:schemeClr val="bg1"/>
              </a:solidFill>
              <a:latin typeface="Freestyle Script" panose="030804020302050B0404" pitchFamily="66" charset="0"/>
              <a:ea typeface="Yu Gothic" panose="020B0400000000000000" pitchFamily="34" charset="-128"/>
              <a:cs typeface="MV Boli" panose="02000500030200090000" pitchFamily="2" charset="0"/>
            </a:endParaRPr>
          </a:p>
          <a:p>
            <a:endParaRPr lang="sk-SK" sz="3200" dirty="0">
              <a:solidFill>
                <a:schemeClr val="bg1"/>
              </a:solidFill>
              <a:latin typeface="Freestyle Script" panose="030804020302050B0404" pitchFamily="66" charset="0"/>
              <a:ea typeface="Yu Gothic" panose="020B0400000000000000" pitchFamily="34" charset="-128"/>
              <a:cs typeface="MV Boli" panose="02000500030200090000" pitchFamily="2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A2A8FC01-C2E8-464C-AF77-D7EEA254CD38}"/>
              </a:ext>
            </a:extLst>
          </p:cNvPr>
          <p:cNvSpPr txBox="1"/>
          <p:nvPr/>
        </p:nvSpPr>
        <p:spPr>
          <a:xfrm flipH="1">
            <a:off x="877077" y="718418"/>
            <a:ext cx="6204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0" dirty="0">
                <a:latin typeface="Freestyle Script" panose="030804020302050B0404" pitchFamily="66" charset="0"/>
              </a:rPr>
              <a:t>Meat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4A85953-7209-4D1B-9767-61ACF57B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541">
            <a:off x="5282876" y="1191207"/>
            <a:ext cx="53149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78D0B45A-C1BC-4C36-BEB3-2C8BB06B8866}"/>
              </a:ext>
            </a:extLst>
          </p:cNvPr>
          <p:cNvSpPr txBox="1"/>
          <p:nvPr/>
        </p:nvSpPr>
        <p:spPr>
          <a:xfrm>
            <a:off x="7399176" y="2317822"/>
            <a:ext cx="135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Freestyle Script" panose="030804020302050B0404" pitchFamily="66" charset="0"/>
              </a:rPr>
              <a:t>Ham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A496B82F-6C3B-4513-815C-74AE0264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176" y="285791"/>
            <a:ext cx="3076579" cy="212802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0D4A4C3B-AA60-4A33-A583-989DE0BF8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58" y="341293"/>
            <a:ext cx="3072663" cy="212802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C9CF8B31-49CB-4E42-8A71-25D86DC2E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342" y="2765890"/>
            <a:ext cx="3702508" cy="3398954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xmlns="" id="{6DEFFDE9-AE48-419D-B54F-00ECC99DA5F3}"/>
              </a:ext>
            </a:extLst>
          </p:cNvPr>
          <p:cNvSpPr txBox="1"/>
          <p:nvPr/>
        </p:nvSpPr>
        <p:spPr>
          <a:xfrm>
            <a:off x="10352522" y="2317821"/>
            <a:ext cx="144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Freestyle Script" panose="030804020302050B0404" pitchFamily="66" charset="0"/>
              </a:rPr>
              <a:t>Salami</a:t>
            </a:r>
            <a:endParaRPr lang="sk-SK" sz="2400" dirty="0">
              <a:latin typeface="Freestyle Script" panose="030804020302050B0404" pitchFamily="66" charset="0"/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xmlns="" id="{F24020C8-26CF-4206-B9E4-4CC1A1E06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02" y="2779486"/>
            <a:ext cx="1992153" cy="3385358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xmlns="" id="{99E2EDF6-FA89-4927-AF3C-0F5042B307A5}"/>
              </a:ext>
            </a:extLst>
          </p:cNvPr>
          <p:cNvSpPr txBox="1"/>
          <p:nvPr/>
        </p:nvSpPr>
        <p:spPr>
          <a:xfrm>
            <a:off x="6995545" y="6110544"/>
            <a:ext cx="108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Freestyle Script" panose="030804020302050B0404" pitchFamily="66" charset="0"/>
              </a:rPr>
              <a:t>Bacon</a:t>
            </a:r>
            <a:endParaRPr lang="sk-SK" sz="2400" dirty="0">
              <a:latin typeface="Freestyle Script" panose="030804020302050B0404" pitchFamily="66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2FC86831-2779-429F-A811-517203C3DFF9}"/>
              </a:ext>
            </a:extLst>
          </p:cNvPr>
          <p:cNvSpPr txBox="1"/>
          <p:nvPr/>
        </p:nvSpPr>
        <p:spPr>
          <a:xfrm>
            <a:off x="10118781" y="6085512"/>
            <a:ext cx="110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Freestyle Script" panose="030804020302050B0404" pitchFamily="66" charset="0"/>
              </a:rPr>
              <a:t>Wurst</a:t>
            </a:r>
            <a:endParaRPr lang="sk-SK" sz="2400" dirty="0">
              <a:latin typeface="Freestyle Script" panose="030804020302050B0404" pitchFamily="66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xmlns="" id="{971DD26F-F26B-40B5-A12E-73C0CAD91B2B}"/>
              </a:ext>
            </a:extLst>
          </p:cNvPr>
          <p:cNvSpPr txBox="1"/>
          <p:nvPr/>
        </p:nvSpPr>
        <p:spPr>
          <a:xfrm>
            <a:off x="354330" y="365125"/>
            <a:ext cx="137185" cy="674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xmlns="" id="{6B0E8FB0-F9B4-4C34-979F-BD52B4B2E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632537"/>
              </p:ext>
            </p:extLst>
          </p:nvPr>
        </p:nvGraphicFramePr>
        <p:xfrm>
          <a:off x="312509" y="285791"/>
          <a:ext cx="5721215" cy="28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xmlns="" id="{456B50A4-F3D1-4971-A8FA-D78CC10FB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354973"/>
              </p:ext>
            </p:extLst>
          </p:nvPr>
        </p:nvGraphicFramePr>
        <p:xfrm>
          <a:off x="354330" y="3169285"/>
          <a:ext cx="5813388" cy="314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916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7281CFF7-9FBA-42E4-BF77-55D16B0C6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356543"/>
              </p:ext>
            </p:extLst>
          </p:nvPr>
        </p:nvGraphicFramePr>
        <p:xfrm>
          <a:off x="4562941" y="3446905"/>
          <a:ext cx="7208741" cy="323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xmlns="" id="{FFE1CBB0-664C-4417-8A83-604D47A79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267268"/>
              </p:ext>
            </p:extLst>
          </p:nvPr>
        </p:nvGraphicFramePr>
        <p:xfrm>
          <a:off x="286776" y="174977"/>
          <a:ext cx="7208742" cy="307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3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3876C1-0FCD-4B58-8AE8-0A1D06BE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 smtClean="0">
                <a:solidFill>
                  <a:srgbClr val="C00000"/>
                </a:solidFill>
                <a:latin typeface="Freestyle Script" panose="030804020302050B0404" pitchFamily="66" charset="0"/>
              </a:rPr>
              <a:t>Res</a:t>
            </a:r>
            <a:r>
              <a:rPr lang="en-GB" sz="6000" dirty="0" err="1" smtClean="0">
                <a:solidFill>
                  <a:srgbClr val="C00000"/>
                </a:solidFill>
                <a:latin typeface="Freestyle Script" panose="030804020302050B0404" pitchFamily="66" charset="0"/>
              </a:rPr>
              <a:t>ources</a:t>
            </a:r>
            <a:endParaRPr lang="en-GB" sz="6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603A8C9-896F-4BDA-AC89-EB38B7CB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346"/>
            <a:ext cx="10515600" cy="4322526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</a:pPr>
            <a:r>
              <a:rPr lang="sk-SK" sz="2000" i="1" dirty="0">
                <a:latin typeface="Yu Gothic" panose="020B0400000000000000" pitchFamily="34" charset="-128"/>
                <a:ea typeface="Yu Gothic" panose="020B04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www.wikipedia.com</a:t>
            </a:r>
            <a:endParaRPr lang="sk-SK" sz="20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rgbClr val="C00000"/>
              </a:buClr>
              <a:buSzPct val="100000"/>
            </a:pPr>
            <a:r>
              <a:rPr lang="sk-SK" sz="2000" i="1" dirty="0" err="1" smtClean="0">
                <a:latin typeface="Yu Gothic" panose="020B0400000000000000" pitchFamily="34" charset="-128"/>
                <a:ea typeface="Yu Gothic" panose="020B0400000000000000" pitchFamily="34" charset="-128"/>
                <a:hlinkClick r:id="rId3"/>
              </a:rPr>
              <a:t>www.pixabay.com</a:t>
            </a:r>
            <a:endParaRPr lang="sk-SK" sz="20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rgbClr val="C00000"/>
              </a:buClr>
              <a:buSzPct val="100000"/>
            </a:pPr>
            <a:r>
              <a:rPr lang="sk-SK" sz="2000" i="1" dirty="0">
                <a:latin typeface="Yu Gothic" panose="020B0400000000000000" pitchFamily="34" charset="-128"/>
                <a:ea typeface="Yu Gothic" panose="020B0400000000000000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www.euractiv.sk</a:t>
            </a:r>
            <a:endParaRPr lang="sk-SK" sz="20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rgbClr val="C00000"/>
              </a:buClr>
              <a:buSzPct val="100000"/>
            </a:pPr>
            <a:r>
              <a:rPr lang="sk-SK" sz="2000" i="1" dirty="0">
                <a:latin typeface="Yu Gothic" panose="020B0400000000000000" pitchFamily="34" charset="-128"/>
                <a:ea typeface="Yu Gothic" panose="020B0400000000000000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www.dran.webnoviny.sk</a:t>
            </a:r>
            <a:endParaRPr lang="sk-SK" sz="20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rgbClr val="C00000"/>
              </a:buClr>
              <a:buSzPct val="100000"/>
            </a:pPr>
            <a:r>
              <a:rPr lang="sk-SK" sz="2000" i="1" dirty="0">
                <a:latin typeface="Yu Gothic" panose="020B0400000000000000" pitchFamily="34" charset="-128"/>
                <a:ea typeface="Yu Gothic" panose="020B0400000000000000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www.vpotravinachsavyzname.sk</a:t>
            </a:r>
            <a:endParaRPr lang="sk-SK" sz="20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buClr>
                <a:srgbClr val="C00000"/>
              </a:buClr>
              <a:buSzPct val="100000"/>
              <a:buNone/>
            </a:pPr>
            <a:endParaRPr lang="sk-SK" sz="20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buNone/>
            </a:pPr>
            <a:endParaRPr lang="sk-SK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0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0B54C1-0157-4D06-85B4-119FA924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29" y="1409968"/>
            <a:ext cx="10247142" cy="2378075"/>
          </a:xfrm>
        </p:spPr>
        <p:txBody>
          <a:bodyPr>
            <a:normAutofit/>
          </a:bodyPr>
          <a:lstStyle/>
          <a:p>
            <a:r>
              <a:rPr lang="en-US" sz="10500" dirty="0">
                <a:solidFill>
                  <a:srgbClr val="A20000"/>
                </a:solidFill>
                <a:latin typeface="Freestyle Script" panose="030804020302050B0404" pitchFamily="66" charset="0"/>
              </a:rPr>
              <a:t>Thank you for your attention</a:t>
            </a:r>
            <a:endParaRPr lang="sk-SK" sz="10500" dirty="0">
              <a:solidFill>
                <a:srgbClr val="A2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6525075A-450C-456D-8911-8A252901E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b="14963"/>
          <a:stretch/>
        </p:blipFill>
        <p:spPr>
          <a:xfrm>
            <a:off x="4358528" y="3429000"/>
            <a:ext cx="3474944" cy="25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OUTLINE: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i="1" dirty="0">
                <a:solidFill>
                  <a:srgbClr val="A2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1.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Positive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effect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of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meat</a:t>
            </a:r>
          </a:p>
          <a:p>
            <a:pPr marL="0" indent="0">
              <a:buNone/>
            </a:pPr>
            <a:r>
              <a:rPr lang="sk-SK" sz="3000" i="1" dirty="0">
                <a:solidFill>
                  <a:srgbClr val="A2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2.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Negative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effect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of meat</a:t>
            </a:r>
          </a:p>
          <a:p>
            <a:pPr marL="0" indent="0">
              <a:buNone/>
            </a:pPr>
            <a:r>
              <a:rPr lang="sk-SK" sz="3000" i="1" dirty="0">
                <a:solidFill>
                  <a:srgbClr val="A2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3. 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Meat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consumption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in Slovakia</a:t>
            </a:r>
          </a:p>
          <a:p>
            <a:pPr marL="0" indent="0">
              <a:buNone/>
            </a:pPr>
            <a:r>
              <a:rPr lang="sk-SK" sz="3000" i="1" dirty="0">
                <a:solidFill>
                  <a:srgbClr val="A2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4.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Organic</a:t>
            </a:r>
            <a:r>
              <a:rPr lang="sk-SK" sz="3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meat </a:t>
            </a:r>
            <a:r>
              <a:rPr lang="sk-SK" sz="3000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farming</a:t>
            </a:r>
            <a:endParaRPr lang="sk-SK" sz="30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2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C58DF6-8E2A-4E6D-9AB2-4F792347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Positive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</a:t>
            </a:r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effect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 of meat on </a:t>
            </a:r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the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</a:t>
            </a:r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human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body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4527A27-5C68-413D-A558-E285C63A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988820"/>
            <a:ext cx="7406640" cy="50749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800" b="1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Nutrition</a:t>
            </a:r>
            <a:r>
              <a:rPr lang="sk-SK" sz="2400" b="1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A20000"/>
              </a:buClr>
              <a:buSzPct val="104000"/>
            </a:pP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meat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contains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carbohydrates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fats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proteins</a:t>
            </a:r>
            <a:endParaRPr lang="sk-SK" sz="16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k-SK" sz="1600" b="1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Carbohydrates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- meat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contains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little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amount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of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them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 so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it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has a 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positive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                           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effect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on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our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body (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suitable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for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people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with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diabetes)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sk-SK" sz="1600" b="1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Fats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-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rachidonic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acid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particularly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important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especially</a:t>
            </a: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during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pregnancy</a:t>
            </a:r>
            <a:endParaRPr lang="sk-SK" sz="1600" i="1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16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sk-SK" sz="1600" b="1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Proteins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- </a:t>
            </a: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bett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er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metabolism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strong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bones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muscles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sz="16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y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ou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can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find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about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22%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of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protein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in meat,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it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depends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on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type of meat :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duck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meat – 12%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of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proteins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chicken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breast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– 34%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of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6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proteins</a:t>
            </a:r>
            <a:r>
              <a:rPr lang="sk-SK" sz="16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. </a:t>
            </a:r>
            <a:endParaRPr lang="sk-SK" sz="1600" i="1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DDF4DD5-27A7-44FB-9298-E8A18E83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354" y="1988820"/>
            <a:ext cx="4049486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7B69AF9-A9DE-4AA8-8400-F06FD92E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20" y="377190"/>
            <a:ext cx="7662872" cy="32339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sz="7200" b="1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Vitamins</a:t>
            </a:r>
            <a:r>
              <a:rPr lang="sk-SK" sz="7200" b="1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sk-SK" sz="7200" b="1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mineral</a:t>
            </a:r>
            <a:r>
              <a:rPr lang="sk-SK" sz="7200" b="1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</a:t>
            </a:r>
            <a:r>
              <a:rPr lang="sk-SK" sz="7200" b="1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:</a:t>
            </a:r>
            <a:endParaRPr lang="sk-SK" sz="7200" b="1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Clr>
                <a:srgbClr val="A20000"/>
              </a:buClr>
              <a:buSzPct val="103000"/>
            </a:pP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Meat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source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of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vitamins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7000"/>
              </a:lnSpc>
              <a:buClr>
                <a:srgbClr val="A20000"/>
              </a:buClr>
              <a:buSzPct val="103000"/>
              <a:buNone/>
            </a:pP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Vitamin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 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liver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largest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source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for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cell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tissue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growth</a:t>
            </a:r>
            <a:endParaRPr lang="sk-SK" sz="7200" i="1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Clr>
                <a:srgbClr val="A20000"/>
              </a:buClr>
              <a:buSzPct val="103000"/>
              <a:buNone/>
            </a:pP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Vitamin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B9 </a:t>
            </a:r>
          </a:p>
          <a:p>
            <a:pPr marL="0" indent="0">
              <a:lnSpc>
                <a:spcPct val="107000"/>
              </a:lnSpc>
              <a:buClr>
                <a:srgbClr val="A20000"/>
              </a:buClr>
              <a:buSzPct val="103000"/>
              <a:buNone/>
            </a:pPr>
            <a:r>
              <a:rPr lang="sk-SK" sz="72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Vitamin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B12 -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important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especially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for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elderly</a:t>
            </a:r>
            <a:endParaRPr lang="sk-SK" sz="7200" i="1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Clr>
                <a:srgbClr val="A20000"/>
              </a:buClr>
              <a:buSzPct val="103000"/>
              <a:buNone/>
            </a:pP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Iron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very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important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especially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for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growth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development</a:t>
            </a:r>
            <a:endParaRPr lang="sk-SK" sz="7200" i="1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Clr>
                <a:srgbClr val="A20000"/>
              </a:buClr>
              <a:buSzPct val="103000"/>
              <a:buNone/>
            </a:pP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Zinc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important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for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growth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cells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immunity</a:t>
            </a:r>
            <a:endParaRPr lang="sk-SK" sz="7200" i="1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Clr>
                <a:srgbClr val="A20000"/>
              </a:buClr>
              <a:buSzPct val="103000"/>
              <a:buNone/>
            </a:pP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Selenium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-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important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for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cells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immunity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also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prevents</a:t>
            </a:r>
            <a:r>
              <a:rPr lang="sk-SK" sz="72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tumors</a:t>
            </a:r>
            <a:endParaRPr lang="sk-SK" sz="80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1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744EAA71-4140-4985-A177-FE8222EF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7" y="3717269"/>
            <a:ext cx="1657604" cy="269360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B0BCED6-BCC5-48D9-9113-74AE60B9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2" y="3611122"/>
            <a:ext cx="2527935" cy="279975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264C6AFB-8269-4BE7-B902-CB93C9F99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092" y="261538"/>
            <a:ext cx="3940440" cy="614934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55105D61-A5E8-4637-8D21-133F83B0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39" y="3725422"/>
            <a:ext cx="3464298" cy="27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BC5B58-2AE8-43F5-B0AD-991EFAEB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Negative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</a:t>
            </a:r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effect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 of meat on </a:t>
            </a:r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the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</a:t>
            </a:r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human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body</a:t>
            </a:r>
            <a:endParaRPr lang="sk-SK" sz="6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37B3134-EE99-4E35-B3AC-A76A5AD8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887" y="1600200"/>
            <a:ext cx="5706473" cy="5634990"/>
          </a:xfrm>
        </p:spPr>
        <p:txBody>
          <a:bodyPr>
            <a:normAutofit/>
          </a:bodyPr>
          <a:lstStyle/>
          <a:p>
            <a:pPr marL="0" lvl="0" indent="0">
              <a:buSzPts val="900"/>
              <a:buNone/>
            </a:pPr>
            <a:r>
              <a:rPr lang="sk-SK" sz="1800" b="1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Meat </a:t>
            </a:r>
            <a:r>
              <a:rPr lang="sk-SK" sz="1800" b="1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causes</a:t>
            </a:r>
            <a:r>
              <a:rPr lang="sk-SK" sz="1800" b="1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A20000"/>
              </a:buClr>
              <a:buSzPct val="105000"/>
            </a:pP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ardio-vascular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(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heart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disorders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diseases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-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meat contains a lot of fats and salts. 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buClr>
                <a:srgbClr val="A20000"/>
              </a:buClr>
              <a:buSzPct val="105000"/>
            </a:pP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high consumption of meat  causes colon cancer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buClr>
                <a:srgbClr val="A20000"/>
              </a:buClr>
              <a:buSzPct val="105000"/>
            </a:pP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It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causes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rise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of</a:t>
            </a:r>
            <a:r>
              <a:rPr lang="en-US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cho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l</a:t>
            </a:r>
            <a:r>
              <a:rPr lang="en-US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este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r</a:t>
            </a:r>
            <a:r>
              <a:rPr lang="en-US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l level</a:t>
            </a:r>
          </a:p>
          <a:p>
            <a:pPr>
              <a:buClr>
                <a:srgbClr val="A20000"/>
              </a:buClr>
              <a:buSzPct val="105000"/>
            </a:pP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scientists say the diseases are caused by high meat consumption and poor cooking. 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buClr>
                <a:srgbClr val="A20000"/>
              </a:buClr>
              <a:buSzPct val="105000"/>
            </a:pP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</a:t>
            </a:r>
            <a:r>
              <a:rPr lang="en-US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cientists</a:t>
            </a:r>
            <a:r>
              <a:rPr lang="en-US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claim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that white meat (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chicken, turkey) is as harmful as red meat (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beef, pork) at high consumption. </a:t>
            </a:r>
            <a:endParaRPr lang="sk-SK" sz="1800" i="1" dirty="0"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buClr>
                <a:srgbClr val="A20000"/>
              </a:buClr>
              <a:buSzPct val="105000"/>
            </a:pP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healthy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meat preparation - </a:t>
            </a: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boil</a:t>
            </a:r>
            <a:r>
              <a:rPr lang="en-US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ing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stewing, steaming </a:t>
            </a:r>
          </a:p>
          <a:p>
            <a:pPr>
              <a:buClr>
                <a:srgbClr val="A20000"/>
              </a:buClr>
              <a:buSzPct val="105000"/>
            </a:pP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unhealthy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meat preparation - frying, grilling on an open fire or hot coals, smoking ...</a:t>
            </a:r>
          </a:p>
          <a:p>
            <a:pPr>
              <a:buClr>
                <a:srgbClr val="A20000"/>
              </a:buClr>
              <a:buSzPct val="105000"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20A3E730-7E57-4149-A906-A11B42C3FD07}"/>
              </a:ext>
            </a:extLst>
          </p:cNvPr>
          <p:cNvSpPr txBox="1"/>
          <p:nvPr/>
        </p:nvSpPr>
        <p:spPr>
          <a:xfrm>
            <a:off x="475861" y="4982547"/>
            <a:ext cx="264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>
              <a:latin typeface="Freestyle Script" panose="030804020302050B0404" pitchFamily="66" charset="0"/>
            </a:endParaRPr>
          </a:p>
          <a:p>
            <a:r>
              <a:rPr lang="sk-SK" sz="2400" dirty="0">
                <a:latin typeface="Freestyle Script" panose="030804020302050B0404" pitchFamily="66" charset="0"/>
              </a:rPr>
              <a:t>White meat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17B900D1-DCEF-4F85-B38D-D14A2BF3F0C0}"/>
              </a:ext>
            </a:extLst>
          </p:cNvPr>
          <p:cNvSpPr txBox="1"/>
          <p:nvPr/>
        </p:nvSpPr>
        <p:spPr>
          <a:xfrm>
            <a:off x="3796776" y="1452506"/>
            <a:ext cx="1950098" cy="4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Freestyle Script" panose="030804020302050B0404" pitchFamily="66" charset="0"/>
              </a:rPr>
              <a:t>Barbecue</a:t>
            </a:r>
            <a:r>
              <a:rPr lang="sk-SK" sz="2400" dirty="0">
                <a:latin typeface="Freestyle Script" panose="030804020302050B0404" pitchFamily="66" charset="0"/>
              </a:rPr>
              <a:t> Meat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02B2CB52-1BFC-4EE4-8B35-E925F9F7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5" y="1515523"/>
            <a:ext cx="2568312" cy="382695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6258E822-5E46-4D2C-B184-C3591D05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4" y="4520291"/>
            <a:ext cx="3267836" cy="2313314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B1A416AD-1984-48AB-A00D-57B76FBF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497" y="1810138"/>
            <a:ext cx="3381113" cy="2710153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AB0B3DEB-1722-47E5-BAE8-23A6C3309756}"/>
              </a:ext>
            </a:extLst>
          </p:cNvPr>
          <p:cNvSpPr txBox="1"/>
          <p:nvPr/>
        </p:nvSpPr>
        <p:spPr>
          <a:xfrm>
            <a:off x="1676486" y="6031210"/>
            <a:ext cx="12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Freestyle Script" panose="030804020302050B0404" pitchFamily="66" charset="0"/>
              </a:rPr>
              <a:t>Red</a:t>
            </a:r>
            <a:r>
              <a:rPr lang="sk-SK" sz="2400" dirty="0">
                <a:latin typeface="Freestyle Script" panose="030804020302050B0404" pitchFamily="66" charset="0"/>
              </a:rPr>
              <a:t> meat</a:t>
            </a:r>
          </a:p>
        </p:txBody>
      </p:sp>
    </p:spTree>
    <p:extLst>
      <p:ext uri="{BB962C8B-B14F-4D97-AF65-F5344CB8AC3E}">
        <p14:creationId xmlns:p14="http://schemas.microsoft.com/office/powerpoint/2010/main" val="36255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84E080-CEDF-400B-8982-3FC67B35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04706"/>
            <a:ext cx="10639425" cy="585982"/>
          </a:xfrm>
        </p:spPr>
        <p:txBody>
          <a:bodyPr>
            <a:noAutofit/>
          </a:bodyPr>
          <a:lstStyle/>
          <a:p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6000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xmlns="" id="{C067B219-736F-417A-9676-591CD05A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76647" cy="4486275"/>
          </a:xfrm>
        </p:spPr>
        <p:txBody>
          <a:bodyPr/>
          <a:lstStyle/>
          <a:p>
            <a:pPr lvl="0">
              <a:lnSpc>
                <a:spcPct val="107000"/>
              </a:lnSpc>
              <a:buClr>
                <a:srgbClr val="C00000"/>
              </a:buClr>
            </a:pP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eat consumption in Slovakia is twice as high as the global average 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</a:t>
            </a:r>
            <a:r>
              <a:rPr lang="en-US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ut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below average 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in the European Union 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C00000"/>
              </a:buClr>
            </a:pP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n 2017, the average Slovak consumed 63 kg of meat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C00000"/>
              </a:buClr>
            </a:pP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n Slovakia, the consumption of pork prevails, followed by poultry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C00000"/>
              </a:buClr>
            </a:pP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g</a:t>
            </a:r>
            <a:r>
              <a:rPr lang="en-US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ame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meat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(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wild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pig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,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deer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)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currently accounts for very little of total meat consumption. 0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.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9 kg of game meat </a:t>
            </a: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is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consumed. Game meat production fell by more than 60 %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C00000"/>
              </a:buClr>
            </a:pP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</a:t>
            </a:r>
            <a:r>
              <a:rPr lang="en-US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onsumption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of rabbit meat and other small animals is 2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OO</a:t>
            </a: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g per person.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C00000"/>
              </a:buClr>
            </a:pPr>
            <a:r>
              <a:rPr lang="sk-SK" sz="1800" i="1" dirty="0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</a:t>
            </a:r>
            <a:r>
              <a:rPr lang="en-US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onsumption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of </a:t>
            </a:r>
            <a:r>
              <a:rPr lang="sk-SK" sz="1800" i="1" dirty="0" err="1"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lamb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, goat and horse meat is 2 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00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g per person.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</a:pP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Guts 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(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liver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,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kidneys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) </a:t>
            </a:r>
            <a:r>
              <a:rPr lang="en-US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consum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ption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sk-SK" sz="1800" i="1" dirty="0" err="1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is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2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.</a:t>
            </a:r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Calibri" panose="020F0502020204030204" pitchFamily="34" charset="0"/>
              </a:rPr>
              <a:t>1 kg per person.</a:t>
            </a:r>
            <a:endParaRPr lang="sk-SK" sz="18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67696ED4-2A24-4E4C-9AB8-FC6B4A505D6F}"/>
              </a:ext>
            </a:extLst>
          </p:cNvPr>
          <p:cNvSpPr txBox="1"/>
          <p:nvPr/>
        </p:nvSpPr>
        <p:spPr>
          <a:xfrm>
            <a:off x="984883" y="365760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Meat </a:t>
            </a:r>
            <a:r>
              <a:rPr lang="en-CA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consumption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in Slovakia</a:t>
            </a:r>
          </a:p>
        </p:txBody>
      </p:sp>
    </p:spTree>
    <p:extLst>
      <p:ext uri="{BB962C8B-B14F-4D97-AF65-F5344CB8AC3E}">
        <p14:creationId xmlns:p14="http://schemas.microsoft.com/office/powerpoint/2010/main" val="387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CFF5F318-FBAC-476A-AE27-64DC02F9CEB5}"/>
              </a:ext>
            </a:extLst>
          </p:cNvPr>
          <p:cNvSpPr txBox="1"/>
          <p:nvPr/>
        </p:nvSpPr>
        <p:spPr>
          <a:xfrm>
            <a:off x="446641" y="4225320"/>
            <a:ext cx="109026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-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In the </a:t>
            </a:r>
            <a:r>
              <a:rPr lang="sk-SK" i="1" dirty="0">
                <a:latin typeface="Yu Gothic" panose="020B0400000000000000" pitchFamily="34" charset="-128"/>
                <a:ea typeface="Yu Gothic" panose="020B0400000000000000" pitchFamily="34" charset="-128"/>
              </a:rPr>
              <a:t>19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90s the consumption of meat and meat products decreased </a:t>
            </a:r>
          </a:p>
          <a:p>
            <a:pPr algn="just"/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-</a:t>
            </a:r>
            <a:r>
              <a:rPr lang="en-US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In 1990 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the consumption of meat was</a:t>
            </a:r>
            <a:r>
              <a:rPr lang="sk-SK" i="1" dirty="0">
                <a:latin typeface="Yu Gothic" panose="020B0400000000000000" pitchFamily="34" charset="-128"/>
                <a:ea typeface="Yu Gothic" panose="020B0400000000000000" pitchFamily="34" charset="-128"/>
              </a:rPr>
              <a:t> at </a:t>
            </a:r>
            <a:r>
              <a:rPr lang="sk-SK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its</a:t>
            </a:r>
            <a:r>
              <a:rPr lang="sk-SK" i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highest</a:t>
            </a:r>
            <a:r>
              <a:rPr lang="sk-SK" i="1" dirty="0">
                <a:latin typeface="Yu Gothic" panose="020B0400000000000000" pitchFamily="34" charset="-128"/>
                <a:ea typeface="Yu Gothic" panose="020B0400000000000000" pitchFamily="34" charset="-128"/>
              </a:rPr>
              <a:t> point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, pork dominated, then beef and veal. Total consumption was </a:t>
            </a:r>
            <a:r>
              <a:rPr lang="en-US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84 kg</a:t>
            </a:r>
            <a:r>
              <a:rPr lang="sk-SK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 per person</a:t>
            </a:r>
            <a:endParaRPr lang="en-US" b="1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/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-</a:t>
            </a:r>
            <a:r>
              <a:rPr lang="en-US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In 2014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, consumption was the lowest, dominated by pork and poultry. Total consumption was </a:t>
            </a:r>
            <a:r>
              <a:rPr lang="en-US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48 kg</a:t>
            </a:r>
            <a:r>
              <a:rPr lang="sk-SK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 per person</a:t>
            </a:r>
            <a:endParaRPr lang="en-US" b="1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/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-</a:t>
            </a:r>
            <a:r>
              <a:rPr lang="sk-SK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T</a:t>
            </a:r>
            <a:r>
              <a:rPr lang="en-US" b="1" i="1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oday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 the consumption of meat is rising again. Total consumption is </a:t>
            </a:r>
            <a:r>
              <a:rPr lang="en-US" b="1" i="1" dirty="0">
                <a:latin typeface="Yu Gothic" panose="020B0400000000000000" pitchFamily="34" charset="-128"/>
                <a:ea typeface="Yu Gothic" panose="020B0400000000000000" pitchFamily="34" charset="-128"/>
              </a:rPr>
              <a:t>63 kg </a:t>
            </a:r>
            <a:r>
              <a:rPr lang="en-US" i="1" dirty="0">
                <a:latin typeface="Yu Gothic" panose="020B0400000000000000" pitchFamily="34" charset="-128"/>
                <a:ea typeface="Yu Gothic" panose="020B0400000000000000" pitchFamily="34" charset="-128"/>
              </a:rPr>
              <a:t>and is dominated by pork and poultry.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6171D759-1106-4420-9014-BBF36EBC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445" y="357736"/>
            <a:ext cx="4452165" cy="1361949"/>
          </a:xfrm>
        </p:spPr>
        <p:txBody>
          <a:bodyPr>
            <a:normAutofit/>
          </a:bodyPr>
          <a:lstStyle/>
          <a:p>
            <a:r>
              <a:rPr lang="en-US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In this table is the expected consumption of meat products in Slovakia per year:</a:t>
            </a:r>
            <a: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/>
            </a:r>
            <a:br>
              <a:rPr lang="sk-SK" sz="1800" i="1" dirty="0"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</a:br>
            <a:endParaRPr lang="sk-SK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44EE0B5A-AB57-42BF-B419-CFB3802E0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285128"/>
              </p:ext>
            </p:extLst>
          </p:nvPr>
        </p:nvGraphicFramePr>
        <p:xfrm>
          <a:off x="446641" y="137001"/>
          <a:ext cx="7258851" cy="394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xmlns="" id="{82519FB1-7048-4BA2-B41B-1630CB5B4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84885"/>
              </p:ext>
            </p:extLst>
          </p:nvPr>
        </p:nvGraphicFramePr>
        <p:xfrm>
          <a:off x="7969624" y="1193713"/>
          <a:ext cx="4016189" cy="23592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0165">
                  <a:extLst>
                    <a:ext uri="{9D8B030D-6E8A-4147-A177-3AD203B41FA5}">
                      <a16:colId xmlns:a16="http://schemas.microsoft.com/office/drawing/2014/main" xmlns="" val="506450293"/>
                    </a:ext>
                  </a:extLst>
                </a:gridCol>
                <a:gridCol w="2026024">
                  <a:extLst>
                    <a:ext uri="{9D8B030D-6E8A-4147-A177-3AD203B41FA5}">
                      <a16:colId xmlns:a16="http://schemas.microsoft.com/office/drawing/2014/main" xmlns="" val="3913525130"/>
                    </a:ext>
                  </a:extLst>
                </a:gridCol>
              </a:tblGrid>
              <a:tr h="75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Type of meat product</a:t>
                      </a:r>
                      <a:endParaRPr lang="sk-SK" sz="1200" b="1" i="1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Consumption per year</a:t>
                      </a:r>
                      <a:endParaRPr lang="sk-SK" sz="1200" b="1" i="1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872493"/>
                  </a:ext>
                </a:extLst>
              </a:tr>
              <a:tr h="32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bacon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 kg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2002597"/>
                  </a:ext>
                </a:extLst>
              </a:tr>
              <a:tr h="32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ham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 kg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6308179"/>
                  </a:ext>
                </a:extLst>
              </a:tr>
              <a:tr h="32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salami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 kg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1602560"/>
                  </a:ext>
                </a:extLst>
              </a:tr>
              <a:tr h="32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frankfurtiers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 kg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6468126"/>
                  </a:ext>
                </a:extLst>
              </a:tr>
              <a:tr h="321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sausages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 kg</a:t>
                      </a:r>
                      <a:endParaRPr lang="sk-SK" sz="1200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670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7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284AF3-A52C-4461-9464-CC2A3657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>
                <a:solidFill>
                  <a:srgbClr val="A20000"/>
                </a:solidFill>
                <a:latin typeface="Freestyle Script" panose="030804020302050B0404" pitchFamily="66" charset="0"/>
              </a:rPr>
              <a:t>Organic</a:t>
            </a:r>
            <a:r>
              <a:rPr lang="sk-SK" sz="6000" dirty="0">
                <a:solidFill>
                  <a:srgbClr val="A20000"/>
                </a:solidFill>
                <a:latin typeface="Freestyle Script" panose="030804020302050B0404" pitchFamily="66" charset="0"/>
              </a:rPr>
              <a:t> meat in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EB7FC9A-82E4-42A0-AE50-40DFB748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1" y="1690688"/>
            <a:ext cx="6391287" cy="483951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5000"/>
            </a:pP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We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have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about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500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organic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farms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in Slovakia and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they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also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export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goods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abroad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sk-SK" sz="7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5000"/>
            </a:pP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well-known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producers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of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organic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meat in Slovakia 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are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companies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: Bio Meat,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Biofarma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Príroda Stupava,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Biofarma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Turie,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Ekofarma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Važec or Farma Východná.</a:t>
            </a:r>
            <a:endParaRPr lang="sk-SK" sz="7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5000"/>
            </a:pP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armers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never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use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antibiotics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or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hormones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on </a:t>
            </a: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animals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cattle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( </a:t>
            </a: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cows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) and </a:t>
            </a: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sheep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are </a:t>
            </a: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grazing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in </a:t>
            </a: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open</a:t>
            </a:r>
            <a:r>
              <a:rPr lang="sk-SK" sz="7200" i="1" dirty="0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spaces</a:t>
            </a:r>
            <a:endParaRPr lang="sk-SK" sz="7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5000"/>
            </a:pP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Organic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meat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freely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available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on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market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sk-SK" sz="7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5000"/>
            </a:pPr>
            <a:r>
              <a:rPr lang="sk-SK" sz="7200" b="1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Price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organic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meat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more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expensive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than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meat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from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non-organic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large-scale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farming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sk-SK" sz="7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5000"/>
            </a:pPr>
            <a:r>
              <a:rPr lang="sk-SK" sz="7200" b="1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Quality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the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quality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much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higher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than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in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non-organic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sk-SK" sz="7200" i="1" dirty="0" err="1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breeding</a:t>
            </a:r>
            <a:r>
              <a:rPr lang="sk-SK" sz="7200" i="1" dirty="0">
                <a:solidFill>
                  <a:srgbClr val="40404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sk-SK" sz="7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5000"/>
              <a:buNone/>
            </a:pPr>
            <a:endParaRPr lang="sk-SK" sz="7200" i="1" dirty="0">
              <a:effectLst/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B24D810-EB71-48A1-B860-04BC0A502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11" y="607875"/>
            <a:ext cx="3685376" cy="295403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FB165DC0-30B9-4128-8E2F-0E317735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911" y="3668915"/>
            <a:ext cx="3889442" cy="27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1255819-1F65-4266-AC0E-4AF0C20F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519747"/>
            <a:ext cx="4200678" cy="2909253"/>
          </a:xfrm>
          <a:prstGeom prst="rect">
            <a:avLst/>
          </a:prstGeom>
        </p:spPr>
      </p:pic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751B8572-A418-4D96-B4CF-177C0BAE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519746"/>
            <a:ext cx="4337106" cy="581850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DFAECAF5-51EE-431E-9B6B-6FBDC100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749" y="3428999"/>
            <a:ext cx="4226036" cy="3063876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xmlns="" id="{A1348722-9883-40BA-B380-997C2D5C1F6D}"/>
              </a:ext>
            </a:extLst>
          </p:cNvPr>
          <p:cNvGrpSpPr/>
          <p:nvPr/>
        </p:nvGrpSpPr>
        <p:grpSpPr>
          <a:xfrm>
            <a:off x="838200" y="2232837"/>
            <a:ext cx="1438305" cy="1484398"/>
            <a:chOff x="838200" y="2232837"/>
            <a:chExt cx="1438305" cy="1484398"/>
          </a:xfrm>
        </p:grpSpPr>
        <p:sp>
          <p:nvSpPr>
            <p:cNvPr id="3" name="Obdĺžnik 2">
              <a:extLst>
                <a:ext uri="{FF2B5EF4-FFF2-40B4-BE49-F238E27FC236}">
                  <a16:creationId xmlns:a16="http://schemas.microsoft.com/office/drawing/2014/main" xmlns="" id="{7CDB2C4C-A90F-4E82-B016-400683D44E4B}"/>
                </a:ext>
              </a:extLst>
            </p:cNvPr>
            <p:cNvSpPr/>
            <p:nvPr/>
          </p:nvSpPr>
          <p:spPr>
            <a:xfrm>
              <a:off x="838200" y="2232837"/>
              <a:ext cx="1438305" cy="358831"/>
            </a:xfrm>
            <a:prstGeom prst="rect">
              <a:avLst/>
            </a:prstGeom>
            <a:solidFill>
              <a:srgbClr val="FFC5C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BlokTextu 6">
              <a:extLst>
                <a:ext uri="{FF2B5EF4-FFF2-40B4-BE49-F238E27FC236}">
                  <a16:creationId xmlns:a16="http://schemas.microsoft.com/office/drawing/2014/main" xmlns="" id="{4AB288E5-5E4B-4A1A-B46B-4F3A174C5577}"/>
                </a:ext>
              </a:extLst>
            </p:cNvPr>
            <p:cNvSpPr txBox="1"/>
            <p:nvPr/>
          </p:nvSpPr>
          <p:spPr>
            <a:xfrm>
              <a:off x="932329" y="2298233"/>
              <a:ext cx="13287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Z" sz="1100" dirty="0"/>
                <a:t>Chicken breast</a:t>
              </a:r>
            </a:p>
          </p:txBody>
        </p:sp>
        <p:sp>
          <p:nvSpPr>
            <p:cNvPr id="8" name="Obdĺžnik 7">
              <a:extLst>
                <a:ext uri="{FF2B5EF4-FFF2-40B4-BE49-F238E27FC236}">
                  <a16:creationId xmlns:a16="http://schemas.microsoft.com/office/drawing/2014/main" xmlns="" id="{B666FC65-3026-4682-A5A5-0F80A6C8351A}"/>
                </a:ext>
              </a:extLst>
            </p:cNvPr>
            <p:cNvSpPr/>
            <p:nvPr/>
          </p:nvSpPr>
          <p:spPr>
            <a:xfrm>
              <a:off x="838200" y="3358404"/>
              <a:ext cx="1438305" cy="358831"/>
            </a:xfrm>
            <a:prstGeom prst="rect">
              <a:avLst/>
            </a:prstGeom>
            <a:solidFill>
              <a:srgbClr val="FFC5C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xmlns="" id="{279DE8FF-9A9A-4B68-8C82-08916ECB6F21}"/>
                </a:ext>
              </a:extLst>
            </p:cNvPr>
            <p:cNvSpPr txBox="1"/>
            <p:nvPr/>
          </p:nvSpPr>
          <p:spPr>
            <a:xfrm>
              <a:off x="974779" y="3415858"/>
              <a:ext cx="11651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Turkey breast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5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691</Words>
  <Application>Microsoft Office PowerPoint</Application>
  <PresentationFormat>Vlastná</PresentationFormat>
  <Paragraphs>105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Prezentácia programu PowerPoint</vt:lpstr>
      <vt:lpstr>OUTLINE:</vt:lpstr>
      <vt:lpstr>Positive effect  of meat on the human body</vt:lpstr>
      <vt:lpstr>Prezentácia programu PowerPoint</vt:lpstr>
      <vt:lpstr>Negative effect  of meat on the human body</vt:lpstr>
      <vt:lpstr>  </vt:lpstr>
      <vt:lpstr>In this table is the expected consumption of meat products in Slovakia per year: </vt:lpstr>
      <vt:lpstr>Organic meat in Slovakia</vt:lpstr>
      <vt:lpstr>Prezentácia programu PowerPoint</vt:lpstr>
      <vt:lpstr>Prezentácia programu PowerPoint</vt:lpstr>
      <vt:lpstr>Prezentácia programu PowerPoint</vt:lpstr>
      <vt:lpstr>Resources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Sabína Demeterová</dc:creator>
  <cp:lastModifiedBy>Ucitel</cp:lastModifiedBy>
  <cp:revision>89</cp:revision>
  <dcterms:created xsi:type="dcterms:W3CDTF">2021-01-23T22:30:30Z</dcterms:created>
  <dcterms:modified xsi:type="dcterms:W3CDTF">2021-06-22T07:53:07Z</dcterms:modified>
</cp:coreProperties>
</file>