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7" r:id="rId2"/>
    <p:sldId id="270" r:id="rId3"/>
    <p:sldId id="271" r:id="rId4"/>
    <p:sldId id="268" r:id="rId5"/>
    <p:sldId id="269" r:id="rId6"/>
    <p:sldId id="273" r:id="rId7"/>
    <p:sldId id="275" r:id="rId8"/>
    <p:sldId id="276" r:id="rId9"/>
    <p:sldId id="281" r:id="rId10"/>
    <p:sldId id="280" r:id="rId11"/>
    <p:sldId id="282" r:id="rId12"/>
    <p:sldId id="283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9F377-9967-4E1C-9BA3-ED181763A9B6}" type="datetimeFigureOut">
              <a:rPr lang="sk-SK" smtClean="0"/>
              <a:pPr/>
              <a:t>25. 10. 2018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E0D7C-6F27-4DFF-A59F-3F03A96125C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0D7C-6F27-4DFF-A59F-3F03A96125C8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0D7C-6F27-4DFF-A59F-3F03A96125C8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0D7C-6F27-4DFF-A59F-3F03A96125C8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0D7C-6F27-4DFF-A59F-3F03A96125C8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0D7C-6F27-4DFF-A59F-3F03A96125C8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0D7C-6F27-4DFF-A59F-3F03A96125C8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0D7C-6F27-4DFF-A59F-3F03A96125C8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0D7C-6F27-4DFF-A59F-3F03A96125C8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0D7C-6F27-4DFF-A59F-3F03A96125C8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0D7C-6F27-4DFF-A59F-3F03A96125C8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0D7C-6F27-4DFF-A59F-3F03A96125C8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0D7C-6F27-4DFF-A59F-3F03A96125C8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7C70F-5862-4BCC-9FEF-4ED427C269C1}" type="datetimeFigureOut">
              <a:rPr lang="sk-SK" smtClean="0"/>
              <a:pPr/>
              <a:t>25. 10. 2018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7BFB7-B87A-44AE-8019-2D629DE969A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7C70F-5862-4BCC-9FEF-4ED427C269C1}" type="datetimeFigureOut">
              <a:rPr lang="sk-SK" smtClean="0"/>
              <a:pPr/>
              <a:t>25. 10. 2018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7BFB7-B87A-44AE-8019-2D629DE969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7C70F-5862-4BCC-9FEF-4ED427C269C1}" type="datetimeFigureOut">
              <a:rPr lang="sk-SK" smtClean="0"/>
              <a:pPr/>
              <a:t>25. 10. 2018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7BFB7-B87A-44AE-8019-2D629DE969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7C70F-5862-4BCC-9FEF-4ED427C269C1}" type="datetimeFigureOut">
              <a:rPr lang="sk-SK" smtClean="0"/>
              <a:pPr/>
              <a:t>25. 10. 2018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7BFB7-B87A-44AE-8019-2D629DE969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7C70F-5862-4BCC-9FEF-4ED427C269C1}" type="datetimeFigureOut">
              <a:rPr lang="sk-SK" smtClean="0"/>
              <a:pPr/>
              <a:t>25. 10. 2018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7BFB7-B87A-44AE-8019-2D629DE969A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7C70F-5862-4BCC-9FEF-4ED427C269C1}" type="datetimeFigureOut">
              <a:rPr lang="sk-SK" smtClean="0"/>
              <a:pPr/>
              <a:t>25. 10. 2018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7BFB7-B87A-44AE-8019-2D629DE969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7C70F-5862-4BCC-9FEF-4ED427C269C1}" type="datetimeFigureOut">
              <a:rPr lang="sk-SK" smtClean="0"/>
              <a:pPr/>
              <a:t>25. 10. 2018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7BFB7-B87A-44AE-8019-2D629DE969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7C70F-5862-4BCC-9FEF-4ED427C269C1}" type="datetimeFigureOut">
              <a:rPr lang="sk-SK" smtClean="0"/>
              <a:pPr/>
              <a:t>25. 10. 2018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7BFB7-B87A-44AE-8019-2D629DE969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7C70F-5862-4BCC-9FEF-4ED427C269C1}" type="datetimeFigureOut">
              <a:rPr lang="sk-SK" smtClean="0"/>
              <a:pPr/>
              <a:t>25. 10. 2018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7BFB7-B87A-44AE-8019-2D629DE969A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7C70F-5862-4BCC-9FEF-4ED427C269C1}" type="datetimeFigureOut">
              <a:rPr lang="sk-SK" smtClean="0"/>
              <a:pPr/>
              <a:t>25. 10. 2018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7BFB7-B87A-44AE-8019-2D629DE969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7C70F-5862-4BCC-9FEF-4ED427C269C1}" type="datetimeFigureOut">
              <a:rPr lang="sk-SK" smtClean="0"/>
              <a:pPr/>
              <a:t>25. 10. 2018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7BFB7-B87A-44AE-8019-2D629DE969A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67C70F-5862-4BCC-9FEF-4ED427C269C1}" type="datetimeFigureOut">
              <a:rPr lang="sk-SK" smtClean="0"/>
              <a:pPr/>
              <a:t>25. 10. 2018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37BFB7-B87A-44AE-8019-2D629DE969A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816992" y="418095"/>
            <a:ext cx="57896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8000" b="1" cap="none" spc="0" dirty="0" err="1" smtClean="0">
                <a:ln/>
                <a:solidFill>
                  <a:schemeClr val="accent4"/>
                </a:solidFill>
                <a:effectLst/>
              </a:rPr>
              <a:t>Kennst</a:t>
            </a:r>
            <a:r>
              <a:rPr lang="sk-SK" sz="80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sk-SK" sz="8000" b="1" cap="none" spc="0" dirty="0" err="1" smtClean="0">
                <a:ln/>
                <a:solidFill>
                  <a:schemeClr val="accent4"/>
                </a:solidFill>
                <a:effectLst/>
              </a:rPr>
              <a:t>du</a:t>
            </a:r>
            <a:r>
              <a:rPr lang="sk-SK" sz="8000" b="1" cap="none" spc="0" dirty="0" smtClean="0">
                <a:ln/>
                <a:solidFill>
                  <a:schemeClr val="accent4"/>
                </a:solidFill>
                <a:effectLst/>
              </a:rPr>
              <a:t>...</a:t>
            </a:r>
            <a:endParaRPr lang="sk-SK" sz="8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050" name="Picture 2" descr="Výsledok vyhľadávania obrázkov pre dopyt slovensko mapa vlajka 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882" y="1816117"/>
            <a:ext cx="7063140" cy="35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5160730" y="5142496"/>
            <a:ext cx="64915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8000" b="1" cap="none" spc="0" dirty="0" err="1" smtClean="0">
                <a:ln/>
                <a:solidFill>
                  <a:schemeClr val="accent4"/>
                </a:solidFill>
                <a:effectLst/>
              </a:rPr>
              <a:t>die</a:t>
            </a:r>
            <a:r>
              <a:rPr lang="sk-SK" sz="80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sk-SK" sz="8000" b="1" cap="none" spc="0" dirty="0" err="1" smtClean="0">
                <a:ln/>
                <a:solidFill>
                  <a:schemeClr val="accent4"/>
                </a:solidFill>
                <a:effectLst/>
              </a:rPr>
              <a:t>Slowakei</a:t>
            </a:r>
            <a:r>
              <a:rPr lang="sk-SK" sz="8000" b="1" cap="none" spc="0" dirty="0" smtClean="0">
                <a:ln/>
                <a:solidFill>
                  <a:schemeClr val="accent4"/>
                </a:solidFill>
                <a:effectLst/>
              </a:rPr>
              <a:t>?</a:t>
            </a:r>
            <a:endParaRPr lang="sk-SK" sz="8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392135"/>
      </p:ext>
    </p:extLst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472053" y="900883"/>
            <a:ext cx="4989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9.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Welche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Stadt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ist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auf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dem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Bild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sk-SK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Výsledok vyhľadávania obrázkov pre dopyt levoč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754" y="204537"/>
            <a:ext cx="5715000" cy="3810000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7346114" y="6240198"/>
            <a:ext cx="440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http://slovakia.travel/levoca - Dominik </a:t>
            </a:r>
            <a:r>
              <a:rPr lang="sk-SK" dirty="0" err="1" smtClean="0"/>
              <a:t>Bugár</a:t>
            </a:r>
            <a:endParaRPr lang="sk-SK" dirty="0"/>
          </a:p>
        </p:txBody>
      </p:sp>
      <p:sp>
        <p:nvSpPr>
          <p:cNvPr id="11" name="Ovál 10"/>
          <p:cNvSpPr/>
          <p:nvPr/>
        </p:nvSpPr>
        <p:spPr>
          <a:xfrm>
            <a:off x="1062681" y="2211860"/>
            <a:ext cx="2150075" cy="11368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Košice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3192162" y="3006811"/>
            <a:ext cx="2150075" cy="11368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Nitra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304270" y="4242487"/>
            <a:ext cx="2150075" cy="11368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Trenčín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923903" y="4242487"/>
            <a:ext cx="2150075" cy="11368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Bardejov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844378" y="3674076"/>
            <a:ext cx="2150075" cy="11368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Levoča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2178908" y="5008606"/>
            <a:ext cx="2150075" cy="11368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Poprad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9321113" y="4724400"/>
            <a:ext cx="2150075" cy="11368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Zvolen</a:t>
            </a:r>
            <a:endParaRPr lang="sk-S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982434"/>
      </p:ext>
    </p:extLst>
  </p:cSld>
  <p:clrMapOvr>
    <a:masterClrMapping/>
  </p:clrMapOvr>
  <p:transition spd="slow" advTm="8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testujte sa, ako dobre poznáte Slovensko a jeho krásy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342149" y="6276292"/>
            <a:ext cx="6634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Inšpirácia k prezentácii: PhDr. Michael </a:t>
            </a:r>
            <a:r>
              <a:rPr lang="sk-SK" dirty="0" err="1" smtClean="0">
                <a:solidFill>
                  <a:schemeClr val="bg1"/>
                </a:solidFill>
              </a:rPr>
              <a:t>Fuchs</a:t>
            </a:r>
            <a:r>
              <a:rPr lang="sk-SK" dirty="0" smtClean="0">
                <a:solidFill>
                  <a:schemeClr val="bg1"/>
                </a:solidFill>
              </a:rPr>
              <a:t> – Ako poznáš Slovensko?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337127"/>
      </p:ext>
    </p:extLst>
  </p:cSld>
  <p:clrMapOvr>
    <a:masterClrMapping/>
  </p:clrMapOvr>
  <p:transition spd="slow" advTm="8000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05326" y="753796"/>
            <a:ext cx="5101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1. Der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längste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Fluss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ist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...     </a:t>
            </a:r>
            <a:r>
              <a:rPr lang="sk-SK" dirty="0" smtClean="0">
                <a:latin typeface="Arial Black" panose="020B0A04020102020204" pitchFamily="34" charset="0"/>
              </a:rPr>
              <a:t>Váh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962524" y="1259124"/>
            <a:ext cx="4969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2.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Die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Hauptstadt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ist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...        </a:t>
            </a:r>
            <a:r>
              <a:rPr lang="sk-SK" dirty="0" smtClean="0">
                <a:latin typeface="Arial Black" panose="020B0A04020102020204" pitchFamily="34" charset="0"/>
              </a:rPr>
              <a:t>Bratislava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973040" y="1764451"/>
            <a:ext cx="6949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3.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Was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ist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auf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dem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Bild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     </a:t>
            </a:r>
            <a:r>
              <a:rPr lang="sk-SK" dirty="0" smtClean="0">
                <a:latin typeface="Arial Black" panose="020B0A04020102020204" pitchFamily="34" charset="0"/>
              </a:rPr>
              <a:t>Spišský hrad (</a:t>
            </a:r>
            <a:r>
              <a:rPr lang="sk-SK" dirty="0" err="1" smtClean="0">
                <a:latin typeface="Arial Black" panose="020B0A04020102020204" pitchFamily="34" charset="0"/>
              </a:rPr>
              <a:t>Zipser</a:t>
            </a:r>
            <a:r>
              <a:rPr lang="sk-SK" dirty="0" smtClean="0"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latin typeface="Arial Black" panose="020B0A04020102020204" pitchFamily="34" charset="0"/>
              </a:rPr>
              <a:t>Burg</a:t>
            </a:r>
            <a:r>
              <a:rPr lang="sk-SK" dirty="0" smtClean="0">
                <a:latin typeface="Arial Black" panose="020B0A04020102020204" pitchFamily="34" charset="0"/>
              </a:rPr>
              <a:t>)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002632" y="2257471"/>
            <a:ext cx="10740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4. </a:t>
            </a:r>
            <a:r>
              <a:rPr lang="sk-SK" dirty="0" err="1" smtClean="0">
                <a:solidFill>
                  <a:srgbClr val="FF0000"/>
                </a:solidFill>
                <a:latin typeface="Arial Black" pitchFamily="34" charset="0"/>
              </a:rPr>
              <a:t>Wie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itchFamily="34" charset="0"/>
              </a:rPr>
              <a:t>heißt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der </a:t>
            </a:r>
            <a:r>
              <a:rPr lang="de-DE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höchste Hügel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der </a:t>
            </a:r>
            <a:r>
              <a:rPr lang="sk-SK" dirty="0" err="1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Slowakei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?     </a:t>
            </a:r>
            <a:r>
              <a:rPr lang="sk-SK" dirty="0" smtClean="0">
                <a:latin typeface="Arial Black" pitchFamily="34" charset="0"/>
              </a:rPr>
              <a:t>Gerlachovský štít </a:t>
            </a:r>
            <a:r>
              <a:rPr lang="sk-SK" b="1" dirty="0" smtClean="0"/>
              <a:t>(</a:t>
            </a:r>
            <a:r>
              <a:rPr lang="sk-SK" b="1" dirty="0" err="1" smtClean="0"/>
              <a:t>Gerlsdorfer</a:t>
            </a:r>
            <a:r>
              <a:rPr lang="sk-SK" b="1" dirty="0" smtClean="0"/>
              <a:t> </a:t>
            </a:r>
            <a:r>
              <a:rPr lang="sk-SK" b="1" dirty="0" err="1" smtClean="0"/>
              <a:t>Spitze</a:t>
            </a:r>
            <a:r>
              <a:rPr lang="sk-SK" b="1" dirty="0" smtClean="0"/>
              <a:t>)</a:t>
            </a:r>
          </a:p>
          <a:p>
            <a:pPr algn="ctr"/>
            <a:endParaRPr lang="sk-SK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974003" y="2751039"/>
            <a:ext cx="6105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5.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Welche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Länder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sind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Nachbarn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der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Slowakei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sk-SK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335505" y="3123745"/>
            <a:ext cx="10467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Poľsko, Ukrajina, Maďarsko, Rakúsko, </a:t>
            </a:r>
            <a:r>
              <a:rPr lang="sk-SK" b="1" dirty="0" smtClean="0"/>
              <a:t>Česko (</a:t>
            </a:r>
            <a:r>
              <a:rPr lang="sk-SK" b="1" dirty="0" err="1" smtClean="0"/>
              <a:t>Polen</a:t>
            </a:r>
            <a:r>
              <a:rPr lang="sk-SK" b="1" dirty="0" smtClean="0"/>
              <a:t>, </a:t>
            </a:r>
            <a:r>
              <a:rPr lang="sk-SK" b="1" dirty="0" err="1" smtClean="0"/>
              <a:t>Ukraine</a:t>
            </a:r>
            <a:r>
              <a:rPr lang="sk-SK" b="1" dirty="0" smtClean="0"/>
              <a:t>, </a:t>
            </a:r>
            <a:r>
              <a:rPr lang="sk-SK" b="1" dirty="0" err="1" smtClean="0"/>
              <a:t>Ungarn</a:t>
            </a:r>
            <a:r>
              <a:rPr lang="sk-SK" b="1" dirty="0" smtClean="0"/>
              <a:t>, </a:t>
            </a:r>
            <a:r>
              <a:rPr lang="de-DE" b="1" dirty="0" smtClean="0"/>
              <a:t>Ö</a:t>
            </a:r>
            <a:r>
              <a:rPr lang="sk-SK" b="1" dirty="0" err="1" smtClean="0"/>
              <a:t>sterreich</a:t>
            </a:r>
            <a:r>
              <a:rPr lang="sk-SK" b="1" dirty="0" smtClean="0"/>
              <a:t>, </a:t>
            </a:r>
            <a:r>
              <a:rPr lang="sk-SK" b="1" dirty="0" smtClean="0"/>
              <a:t> </a:t>
            </a:r>
            <a:r>
              <a:rPr lang="sk-SK" b="1" dirty="0" err="1" smtClean="0"/>
              <a:t>die</a:t>
            </a:r>
            <a:r>
              <a:rPr lang="sk-SK" b="1" dirty="0" smtClean="0"/>
              <a:t> </a:t>
            </a:r>
            <a:r>
              <a:rPr lang="sk-SK" b="1" dirty="0" err="1" smtClean="0"/>
              <a:t>Tschechische</a:t>
            </a:r>
            <a:r>
              <a:rPr lang="sk-SK" b="1" dirty="0" smtClean="0"/>
              <a:t> </a:t>
            </a:r>
            <a:r>
              <a:rPr lang="sk-SK" b="1" dirty="0" err="1" smtClean="0"/>
              <a:t>Republlik</a:t>
            </a:r>
            <a:r>
              <a:rPr lang="sk-SK" b="1" dirty="0" smtClean="0"/>
              <a:t>)</a:t>
            </a:r>
            <a:endParaRPr lang="de-DE" b="1" dirty="0" smtClean="0"/>
          </a:p>
        </p:txBody>
      </p:sp>
      <p:sp>
        <p:nvSpPr>
          <p:cNvPr id="8" name="Obdĺžnik 7"/>
          <p:cNvSpPr/>
          <p:nvPr/>
        </p:nvSpPr>
        <p:spPr>
          <a:xfrm>
            <a:off x="970550" y="3797788"/>
            <a:ext cx="5799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6. Der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h</a:t>
            </a:r>
            <a:r>
              <a:rPr lang="sk-SK" b="1" dirty="0" err="1" smtClean="0">
                <a:solidFill>
                  <a:srgbClr val="FF0000"/>
                </a:solidFill>
              </a:rPr>
              <a:t>ö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chste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Wasserfall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der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Slowakei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ist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...</a:t>
            </a:r>
            <a:endParaRPr lang="sk-SK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765980" y="3797786"/>
            <a:ext cx="2293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/>
              <a:t>Kmeťov </a:t>
            </a:r>
            <a:r>
              <a:rPr lang="sk-SK" b="1" dirty="0" err="1" smtClean="0"/>
              <a:t>Wasserfall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10" name="Obdĺžnik 9"/>
          <p:cNvSpPr/>
          <p:nvPr/>
        </p:nvSpPr>
        <p:spPr>
          <a:xfrm>
            <a:off x="1030705" y="43389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7. Der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gr</a:t>
            </a:r>
            <a:r>
              <a:rPr lang="sk-SK" b="1" dirty="0" err="1" smtClean="0">
                <a:solidFill>
                  <a:srgbClr val="FF0000"/>
                </a:solidFill>
              </a:rPr>
              <a:t>ö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ßte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Nationalpark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der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Slowakei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ist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...</a:t>
            </a:r>
            <a:endParaRPr lang="sk-SK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6774513" y="4291081"/>
            <a:ext cx="3142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err="1" smtClean="0"/>
              <a:t>Nationalpark</a:t>
            </a:r>
            <a:r>
              <a:rPr lang="sk-SK" b="1" dirty="0" smtClean="0"/>
              <a:t> </a:t>
            </a:r>
            <a:r>
              <a:rPr lang="sk-SK" b="1" dirty="0" err="1" smtClean="0"/>
              <a:t>Niedere</a:t>
            </a:r>
            <a:r>
              <a:rPr lang="sk-SK" b="1" dirty="0" smtClean="0"/>
              <a:t> Tatra</a:t>
            </a:r>
            <a:endParaRPr lang="sk-SK" b="1" dirty="0"/>
          </a:p>
        </p:txBody>
      </p:sp>
      <p:sp>
        <p:nvSpPr>
          <p:cNvPr id="12" name="Obdĺžnik 11"/>
          <p:cNvSpPr/>
          <p:nvPr/>
        </p:nvSpPr>
        <p:spPr>
          <a:xfrm>
            <a:off x="1004759" y="4856565"/>
            <a:ext cx="3180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8.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Wer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ist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auf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dem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Bild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sk-SK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4535327" y="4844534"/>
            <a:ext cx="1533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/>
              <a:t>Ľudovít Štúr</a:t>
            </a:r>
            <a:endParaRPr lang="sk-SK" b="1" dirty="0"/>
          </a:p>
        </p:txBody>
      </p:sp>
      <p:sp>
        <p:nvSpPr>
          <p:cNvPr id="14" name="Obdĺžnik 13"/>
          <p:cNvSpPr/>
          <p:nvPr/>
        </p:nvSpPr>
        <p:spPr>
          <a:xfrm>
            <a:off x="975914" y="5482207"/>
            <a:ext cx="436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9.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Welche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Stadt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ist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auf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dem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Bild</a:t>
            </a: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sk-SK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5532439" y="5482208"/>
            <a:ext cx="934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/>
              <a:t>Levoča</a:t>
            </a:r>
            <a:endParaRPr lang="sk-SK" b="1" dirty="0"/>
          </a:p>
        </p:txBody>
      </p:sp>
      <p:sp>
        <p:nvSpPr>
          <p:cNvPr id="16" name="Vývojový diagram: dierna páska 15"/>
          <p:cNvSpPr/>
          <p:nvPr/>
        </p:nvSpPr>
        <p:spPr>
          <a:xfrm>
            <a:off x="7904747" y="288758"/>
            <a:ext cx="3657600" cy="1479884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i="1" dirty="0" err="1" smtClean="0">
                <a:solidFill>
                  <a:schemeClr val="bg1"/>
                </a:solidFill>
              </a:rPr>
              <a:t>Die</a:t>
            </a:r>
            <a:r>
              <a:rPr lang="sk-SK" sz="3200" b="1" i="1" dirty="0" smtClean="0">
                <a:solidFill>
                  <a:schemeClr val="bg1"/>
                </a:solidFill>
              </a:rPr>
              <a:t> </a:t>
            </a:r>
            <a:r>
              <a:rPr lang="sk-SK" sz="3200" b="1" i="1" dirty="0" err="1" smtClean="0">
                <a:solidFill>
                  <a:schemeClr val="bg1"/>
                </a:solidFill>
              </a:rPr>
              <a:t>L</a:t>
            </a:r>
            <a:r>
              <a:rPr lang="sk-SK" sz="3200" b="1" dirty="0" err="1" smtClean="0">
                <a:solidFill>
                  <a:schemeClr val="bg1"/>
                </a:solidFill>
              </a:rPr>
              <a:t>ö</a:t>
            </a:r>
            <a:r>
              <a:rPr lang="sk-SK" sz="3200" b="1" i="1" dirty="0" err="1" smtClean="0">
                <a:solidFill>
                  <a:schemeClr val="bg1"/>
                </a:solidFill>
              </a:rPr>
              <a:t>sung</a:t>
            </a:r>
            <a:r>
              <a:rPr lang="sk-SK" sz="3200" b="1" i="1" dirty="0" smtClean="0">
                <a:solidFill>
                  <a:schemeClr val="bg1"/>
                </a:solidFill>
              </a:rPr>
              <a:t>:</a:t>
            </a:r>
            <a:endParaRPr lang="sk-SK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585411" y="888851"/>
            <a:ext cx="549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1. Der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längste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Fluss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ist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...</a:t>
            </a:r>
            <a:endParaRPr lang="sk-SK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Vývojový diagram: príprava 8"/>
          <p:cNvSpPr/>
          <p:nvPr/>
        </p:nvSpPr>
        <p:spPr>
          <a:xfrm>
            <a:off x="529390" y="1612232"/>
            <a:ext cx="3260558" cy="914400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chemeClr val="tx1"/>
                </a:solidFill>
              </a:rPr>
              <a:t>Dunaj</a:t>
            </a:r>
            <a:endParaRPr lang="sk-SK" sz="2800" b="1" dirty="0">
              <a:solidFill>
                <a:schemeClr val="tx1"/>
              </a:solidFill>
            </a:endParaRPr>
          </a:p>
        </p:txBody>
      </p:sp>
      <p:sp>
        <p:nvSpPr>
          <p:cNvPr id="10" name="Vývojový diagram: príprava 9"/>
          <p:cNvSpPr/>
          <p:nvPr/>
        </p:nvSpPr>
        <p:spPr>
          <a:xfrm>
            <a:off x="1235241" y="2859505"/>
            <a:ext cx="3260558" cy="914400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chemeClr val="tx1"/>
                </a:solidFill>
              </a:rPr>
              <a:t>Váh</a:t>
            </a:r>
            <a:endParaRPr lang="sk-SK" sz="2800" b="1" dirty="0">
              <a:solidFill>
                <a:schemeClr val="tx1"/>
              </a:solidFill>
            </a:endParaRPr>
          </a:p>
        </p:txBody>
      </p:sp>
      <p:sp>
        <p:nvSpPr>
          <p:cNvPr id="12" name="Vývojový diagram: príprava 11"/>
          <p:cNvSpPr/>
          <p:nvPr/>
        </p:nvSpPr>
        <p:spPr>
          <a:xfrm>
            <a:off x="1844842" y="4106779"/>
            <a:ext cx="3260558" cy="914400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chemeClr val="tx1"/>
                </a:solidFill>
              </a:rPr>
              <a:t>Hornád</a:t>
            </a:r>
            <a:endParaRPr lang="sk-SK" sz="2800" b="1" dirty="0">
              <a:solidFill>
                <a:schemeClr val="tx1"/>
              </a:solidFill>
            </a:endParaRPr>
          </a:p>
        </p:txBody>
      </p:sp>
      <p:sp>
        <p:nvSpPr>
          <p:cNvPr id="13" name="Vývojový diagram: príprava 12"/>
          <p:cNvSpPr/>
          <p:nvPr/>
        </p:nvSpPr>
        <p:spPr>
          <a:xfrm>
            <a:off x="2334126" y="5305926"/>
            <a:ext cx="3260558" cy="914400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chemeClr val="tx1"/>
                </a:solidFill>
              </a:rPr>
              <a:t>Nitra</a:t>
            </a:r>
            <a:endParaRPr lang="sk-SK" sz="2800" b="1" dirty="0">
              <a:solidFill>
                <a:schemeClr val="tx1"/>
              </a:solidFill>
            </a:endParaRPr>
          </a:p>
        </p:txBody>
      </p:sp>
      <p:pic>
        <p:nvPicPr>
          <p:cNvPr id="32772" name="Picture 4" descr="Výsledok vyhľadávania obrázkov pre dopyt najdlhšia rieka na slovens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0576" y="1623445"/>
            <a:ext cx="5643645" cy="4067492"/>
          </a:xfrm>
          <a:prstGeom prst="rect">
            <a:avLst/>
          </a:prstGeom>
          <a:noFill/>
        </p:spPr>
      </p:pic>
      <p:sp>
        <p:nvSpPr>
          <p:cNvPr id="16" name="Obdĺžnik 15"/>
          <p:cNvSpPr/>
          <p:nvPr/>
        </p:nvSpPr>
        <p:spPr>
          <a:xfrm>
            <a:off x="7341088" y="6107849"/>
            <a:ext cx="4247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http://www.reny.sk/slovensko-rieky-vah.htm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769351554"/>
      </p:ext>
    </p:extLst>
  </p:cSld>
  <p:clrMapOvr>
    <a:masterClrMapping/>
  </p:clrMapOvr>
  <p:transition spd="slow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6295338" y="4474263"/>
            <a:ext cx="498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2.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Die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Hauptstadt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ist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...</a:t>
            </a:r>
            <a:endParaRPr lang="sk-SK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22" name="Picture 2" descr="Výsledok vyhľadávania obrázkov pre dopyt bratisla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821" y="457200"/>
            <a:ext cx="5512193" cy="3674795"/>
          </a:xfrm>
          <a:prstGeom prst="rect">
            <a:avLst/>
          </a:prstGeom>
          <a:noFill/>
        </p:spPr>
      </p:pic>
      <p:sp>
        <p:nvSpPr>
          <p:cNvPr id="10" name="Vývojový diagram: dierna páska 9"/>
          <p:cNvSpPr/>
          <p:nvPr/>
        </p:nvSpPr>
        <p:spPr>
          <a:xfrm>
            <a:off x="1756611" y="4704348"/>
            <a:ext cx="3260557" cy="114300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Martin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1" name="Vývojový diagram: dierna páska 10"/>
          <p:cNvSpPr/>
          <p:nvPr/>
        </p:nvSpPr>
        <p:spPr>
          <a:xfrm>
            <a:off x="1776663" y="3485148"/>
            <a:ext cx="3260557" cy="114300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Bratislava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2" name="Vývojový diagram: dierna páska 11"/>
          <p:cNvSpPr/>
          <p:nvPr/>
        </p:nvSpPr>
        <p:spPr>
          <a:xfrm>
            <a:off x="1764632" y="2209801"/>
            <a:ext cx="3260557" cy="114300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Trenčín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3" name="Vývojový diagram: dierna páska 12"/>
          <p:cNvSpPr/>
          <p:nvPr/>
        </p:nvSpPr>
        <p:spPr>
          <a:xfrm>
            <a:off x="1752601" y="970548"/>
            <a:ext cx="3260557" cy="114300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Banská Bystrica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5882428" y="6168007"/>
            <a:ext cx="608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https://www.visitbratislava.com/sk/top-10-vyhladov-v-bratislave/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805960527"/>
      </p:ext>
    </p:extLst>
  </p:cSld>
  <p:clrMapOvr>
    <a:masterClrMapping/>
  </p:clrMapOvr>
  <p:transition spd="slow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688622" y="936978"/>
            <a:ext cx="498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3.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Was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ist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auf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dem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Bild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sk-SK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6866" name="Picture 2" descr="Výsledok vyhľadávania obrázkov pre dopyt spišský hr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84" y="1636296"/>
            <a:ext cx="5016332" cy="3762249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9659925" y="6240197"/>
            <a:ext cx="1994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Zdroj:  </a:t>
            </a:r>
            <a:r>
              <a:rPr lang="sk-SK" dirty="0" err="1" smtClean="0"/>
              <a:t>Rasto</a:t>
            </a:r>
            <a:r>
              <a:rPr lang="sk-SK" dirty="0" smtClean="0"/>
              <a:t> </a:t>
            </a:r>
            <a:r>
              <a:rPr lang="sk-SK" dirty="0" err="1" smtClean="0"/>
              <a:t>Arvay</a:t>
            </a:r>
            <a:endParaRPr lang="sk-SK" dirty="0"/>
          </a:p>
        </p:txBody>
      </p:sp>
      <p:sp>
        <p:nvSpPr>
          <p:cNvPr id="11" name="Obdĺžniková bublina 10"/>
          <p:cNvSpPr/>
          <p:nvPr/>
        </p:nvSpPr>
        <p:spPr>
          <a:xfrm>
            <a:off x="6400800" y="541420"/>
            <a:ext cx="4379495" cy="1082842"/>
          </a:xfrm>
          <a:prstGeom prst="wedge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Spišský hrad </a:t>
            </a:r>
          </a:p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(</a:t>
            </a:r>
            <a:r>
              <a:rPr lang="sk-SK" sz="2400" b="1" dirty="0" err="1" smtClean="0">
                <a:solidFill>
                  <a:schemeClr val="tx1"/>
                </a:solidFill>
              </a:rPr>
              <a:t>Zipser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Burg</a:t>
            </a:r>
            <a:r>
              <a:rPr lang="sk-SK" sz="2400" b="1" dirty="0" smtClean="0">
                <a:solidFill>
                  <a:schemeClr val="tx1"/>
                </a:solidFill>
              </a:rPr>
              <a:t>)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2" name="Obdĺžniková bublina 11"/>
          <p:cNvSpPr/>
          <p:nvPr/>
        </p:nvSpPr>
        <p:spPr>
          <a:xfrm>
            <a:off x="6432885" y="3124199"/>
            <a:ext cx="4379495" cy="1082842"/>
          </a:xfrm>
          <a:prstGeom prst="wedge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Trenčiansky hrad (</a:t>
            </a:r>
            <a:r>
              <a:rPr lang="sk-SK" sz="2400" b="1" dirty="0" err="1" smtClean="0">
                <a:solidFill>
                  <a:schemeClr val="tx1"/>
                </a:solidFill>
              </a:rPr>
              <a:t>Trentschiner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Burg</a:t>
            </a:r>
            <a:r>
              <a:rPr lang="sk-SK" sz="2400" b="1" dirty="0" smtClean="0">
                <a:solidFill>
                  <a:schemeClr val="tx1"/>
                </a:solidFill>
              </a:rPr>
              <a:t>)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3" name="Obdĺžniková bublina 12"/>
          <p:cNvSpPr/>
          <p:nvPr/>
        </p:nvSpPr>
        <p:spPr>
          <a:xfrm>
            <a:off x="6400799" y="1828799"/>
            <a:ext cx="4379495" cy="1082842"/>
          </a:xfrm>
          <a:prstGeom prst="wedge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1"/>
                </a:solidFill>
              </a:rPr>
              <a:t>Budatínsky</a:t>
            </a:r>
            <a:r>
              <a:rPr lang="sk-SK" sz="2400" b="1" dirty="0" smtClean="0">
                <a:solidFill>
                  <a:schemeClr val="tx1"/>
                </a:solidFill>
              </a:rPr>
              <a:t> zámok </a:t>
            </a:r>
          </a:p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(</a:t>
            </a:r>
            <a:r>
              <a:rPr lang="sk-SK" sz="2400" b="1" dirty="0" err="1" smtClean="0">
                <a:solidFill>
                  <a:schemeClr val="tx1"/>
                </a:solidFill>
              </a:rPr>
              <a:t>Schloss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Budatín</a:t>
            </a:r>
            <a:r>
              <a:rPr lang="sk-SK" sz="2400" b="1" dirty="0" smtClean="0">
                <a:solidFill>
                  <a:schemeClr val="tx1"/>
                </a:solidFill>
              </a:rPr>
              <a:t>)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4" name="Obdĺžniková bublina 13"/>
          <p:cNvSpPr/>
          <p:nvPr/>
        </p:nvSpPr>
        <p:spPr>
          <a:xfrm>
            <a:off x="6477001" y="4395536"/>
            <a:ext cx="4379495" cy="1082842"/>
          </a:xfrm>
          <a:prstGeom prst="wedge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Bojnický zámok </a:t>
            </a:r>
          </a:p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(</a:t>
            </a:r>
            <a:r>
              <a:rPr lang="sk-SK" sz="2400" b="1" dirty="0" err="1" smtClean="0">
                <a:solidFill>
                  <a:schemeClr val="tx1"/>
                </a:solidFill>
              </a:rPr>
              <a:t>Schloss</a:t>
            </a:r>
            <a:r>
              <a:rPr lang="sk-SK" sz="2400" b="1" dirty="0" smtClean="0">
                <a:solidFill>
                  <a:schemeClr val="tx1"/>
                </a:solidFill>
              </a:rPr>
              <a:t> Bojnice)</a:t>
            </a:r>
            <a:endParaRPr lang="sk-S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274434"/>
      </p:ext>
    </p:extLst>
  </p:cSld>
  <p:clrMapOvr>
    <a:masterClrMapping/>
  </p:clrMapOvr>
  <p:transition spd="slow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6326660" y="467421"/>
            <a:ext cx="4320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4. </a:t>
            </a:r>
            <a:r>
              <a:rPr lang="sk-SK" sz="2800" dirty="0" err="1" smtClean="0">
                <a:solidFill>
                  <a:srgbClr val="FF0000"/>
                </a:solidFill>
                <a:latin typeface="Arial Black" pitchFamily="34" charset="0"/>
              </a:rPr>
              <a:t>Wie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itchFamily="34" charset="0"/>
              </a:rPr>
              <a:t>heißt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der </a:t>
            </a:r>
            <a:r>
              <a:rPr lang="de-DE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höchste Hügel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der </a:t>
            </a:r>
            <a:r>
              <a:rPr lang="sk-SK" sz="2800" dirty="0" err="1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Slowakei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?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186248" y="6239573"/>
            <a:ext cx="1047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http://www.slovenskadovolenka.sk/vyhliadkove-vrcholy/gerlachovsky-stit.php</a:t>
            </a:r>
            <a:endParaRPr lang="sk-SK" dirty="0"/>
          </a:p>
        </p:txBody>
      </p:sp>
      <p:pic>
        <p:nvPicPr>
          <p:cNvPr id="34818" name="Picture 2" descr="Výsledok vyhľadávania obrázkov pre dopyt najvyšší vrch sloven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09" y="326941"/>
            <a:ext cx="4572000" cy="3429001"/>
          </a:xfrm>
          <a:prstGeom prst="rect">
            <a:avLst/>
          </a:prstGeom>
          <a:noFill/>
        </p:spPr>
      </p:pic>
      <p:sp>
        <p:nvSpPr>
          <p:cNvPr id="12" name="Ovál 11"/>
          <p:cNvSpPr/>
          <p:nvPr/>
        </p:nvSpPr>
        <p:spPr>
          <a:xfrm>
            <a:off x="8526160" y="2829697"/>
            <a:ext cx="3225113" cy="12727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Ďumbier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704336" y="4390769"/>
            <a:ext cx="4374291" cy="12727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Lomnický štít (</a:t>
            </a:r>
            <a:r>
              <a:rPr lang="sk-SK" sz="2400" b="1" dirty="0" err="1" smtClean="0">
                <a:solidFill>
                  <a:schemeClr val="tx1"/>
                </a:solidFill>
              </a:rPr>
              <a:t>Lomnitzer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Spitze</a:t>
            </a:r>
            <a:r>
              <a:rPr lang="sk-SK" sz="2400" b="1" dirty="0" smtClean="0">
                <a:solidFill>
                  <a:schemeClr val="tx1"/>
                </a:solidFill>
              </a:rPr>
              <a:t>)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5214552" y="2174788"/>
            <a:ext cx="3262184" cy="12727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Kriváň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6306064" y="4419601"/>
            <a:ext cx="4493742" cy="12727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b="1" dirty="0" smtClean="0">
                <a:solidFill>
                  <a:schemeClr val="tx1"/>
                </a:solidFill>
              </a:rPr>
              <a:t>Gerlachovský štít (</a:t>
            </a:r>
            <a:r>
              <a:rPr lang="sk-SK" sz="2400" b="1" dirty="0" err="1" smtClean="0">
                <a:solidFill>
                  <a:schemeClr val="tx1"/>
                </a:solidFill>
              </a:rPr>
              <a:t>Gerlsdorfer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Spitze</a:t>
            </a:r>
            <a:r>
              <a:rPr lang="sk-SK" sz="2400" b="1" dirty="0" smtClean="0">
                <a:solidFill>
                  <a:schemeClr val="tx1"/>
                </a:solidFill>
              </a:rPr>
              <a:t>)</a:t>
            </a:r>
            <a:endParaRPr lang="sk-S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049118"/>
      </p:ext>
    </p:extLst>
  </p:cSld>
  <p:clrMapOvr>
    <a:masterClrMapping/>
  </p:clrMapOvr>
  <p:transition spd="slow" advTm="8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6379558" y="4618641"/>
            <a:ext cx="4989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5.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Welche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Länder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sind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Nachbarn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der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Slowakei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sk-SK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6628" name="Picture 4" descr="Výsledok vyhľadávania obrázkov pre dopyt susedné štáty slovenska"/>
          <p:cNvPicPr>
            <a:picLocks noChangeAspect="1" noChangeArrowheads="1"/>
          </p:cNvPicPr>
          <p:nvPr/>
        </p:nvPicPr>
        <p:blipFill>
          <a:blip r:embed="rId3" cstate="print"/>
          <a:srcRect l="4634" t="25381" r="4150" b="12821"/>
          <a:stretch>
            <a:fillRect/>
          </a:stretch>
        </p:blipFill>
        <p:spPr bwMode="auto">
          <a:xfrm>
            <a:off x="6196262" y="914400"/>
            <a:ext cx="5484144" cy="2815389"/>
          </a:xfrm>
          <a:prstGeom prst="rect">
            <a:avLst/>
          </a:prstGeom>
          <a:noFill/>
        </p:spPr>
      </p:pic>
      <p:sp>
        <p:nvSpPr>
          <p:cNvPr id="11" name="Obdĺžnik 10"/>
          <p:cNvSpPr/>
          <p:nvPr/>
        </p:nvSpPr>
        <p:spPr>
          <a:xfrm>
            <a:off x="3108157" y="6185919"/>
            <a:ext cx="820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https://www.purposegames.com/game/slovensko-a-jeho-susedia-na-mape-quiz</a:t>
            </a:r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685800" y="625643"/>
            <a:ext cx="4957010" cy="10948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Poľsko, Ukrajina, Maďarsko, Česko</a:t>
            </a:r>
          </a:p>
          <a:p>
            <a:pPr algn="ctr"/>
            <a:r>
              <a:rPr lang="sk-SK" b="1" dirty="0" smtClean="0">
                <a:solidFill>
                  <a:schemeClr val="tx1"/>
                </a:solidFill>
              </a:rPr>
              <a:t>(</a:t>
            </a:r>
            <a:r>
              <a:rPr lang="sk-SK" b="1" dirty="0" err="1" smtClean="0">
                <a:solidFill>
                  <a:schemeClr val="tx1"/>
                </a:solidFill>
              </a:rPr>
              <a:t>Polen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  <a:r>
              <a:rPr lang="sk-SK" b="1" dirty="0" err="1" smtClean="0">
                <a:solidFill>
                  <a:schemeClr val="tx1"/>
                </a:solidFill>
              </a:rPr>
              <a:t>Ukraine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  <a:r>
              <a:rPr lang="sk-SK" b="1" dirty="0" err="1" smtClean="0">
                <a:solidFill>
                  <a:schemeClr val="tx1"/>
                </a:solidFill>
              </a:rPr>
              <a:t>Ungarn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sk-SK" b="1" dirty="0" err="1" smtClean="0">
                <a:solidFill>
                  <a:schemeClr val="tx1"/>
                </a:solidFill>
              </a:rPr>
              <a:t>die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Tschechische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Republlik</a:t>
            </a:r>
            <a:r>
              <a:rPr lang="sk-SK" b="1" dirty="0" smtClean="0">
                <a:solidFill>
                  <a:schemeClr val="tx1"/>
                </a:solidFill>
              </a:rPr>
              <a:t>)</a:t>
            </a:r>
            <a:endParaRPr lang="de-DE" b="1" dirty="0" smtClean="0">
              <a:solidFill>
                <a:schemeClr val="tx1"/>
              </a:solidFill>
            </a:endParaRPr>
          </a:p>
          <a:p>
            <a:pPr algn="ctr"/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681788" y="3340769"/>
            <a:ext cx="4957010" cy="10948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Poľsko, Ukrajina, Nemecko, Rakúsko, Česko</a:t>
            </a:r>
          </a:p>
          <a:p>
            <a:pPr algn="ctr"/>
            <a:r>
              <a:rPr lang="sk-SK" b="1" dirty="0" smtClean="0">
                <a:solidFill>
                  <a:schemeClr val="tx1"/>
                </a:solidFill>
              </a:rPr>
              <a:t>(</a:t>
            </a:r>
            <a:r>
              <a:rPr lang="sk-SK" b="1" dirty="0" err="1" smtClean="0">
                <a:solidFill>
                  <a:schemeClr val="tx1"/>
                </a:solidFill>
              </a:rPr>
              <a:t>Polen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  <a:r>
              <a:rPr lang="sk-SK" b="1" dirty="0" err="1" smtClean="0">
                <a:solidFill>
                  <a:schemeClr val="tx1"/>
                </a:solidFill>
              </a:rPr>
              <a:t>Ukraine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  <a:r>
              <a:rPr lang="sk-SK" b="1" dirty="0" err="1" smtClean="0">
                <a:solidFill>
                  <a:schemeClr val="tx1"/>
                </a:solidFill>
              </a:rPr>
              <a:t>Deutschland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  <a:r>
              <a:rPr lang="de-DE" b="1" dirty="0" smtClean="0">
                <a:solidFill>
                  <a:schemeClr val="tx1"/>
                </a:solidFill>
              </a:rPr>
              <a:t>Ö</a:t>
            </a:r>
            <a:r>
              <a:rPr lang="sk-SK" b="1" dirty="0" err="1" smtClean="0">
                <a:solidFill>
                  <a:schemeClr val="tx1"/>
                </a:solidFill>
              </a:rPr>
              <a:t>sterreich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sk-SK" b="1" dirty="0" err="1" smtClean="0">
                <a:solidFill>
                  <a:schemeClr val="tx1"/>
                </a:solidFill>
              </a:rPr>
              <a:t>die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Tschechische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Republlik</a:t>
            </a:r>
            <a:r>
              <a:rPr lang="sk-SK" b="1" dirty="0" smtClean="0">
                <a:solidFill>
                  <a:schemeClr val="tx1"/>
                </a:solidFill>
              </a:rPr>
              <a:t>)</a:t>
            </a:r>
            <a:endParaRPr lang="de-DE" b="1" dirty="0" smtClean="0">
              <a:solidFill>
                <a:schemeClr val="tx1"/>
              </a:solidFill>
            </a:endParaRPr>
          </a:p>
          <a:p>
            <a:pPr algn="ctr"/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689810" y="4732420"/>
            <a:ext cx="4957010" cy="10948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Ukrajina, Nemecko, Rakúsko, Česko</a:t>
            </a:r>
          </a:p>
          <a:p>
            <a:pPr algn="ctr"/>
            <a:r>
              <a:rPr lang="sk-SK" b="1" dirty="0" smtClean="0">
                <a:solidFill>
                  <a:schemeClr val="tx1"/>
                </a:solidFill>
              </a:rPr>
              <a:t>(</a:t>
            </a:r>
            <a:r>
              <a:rPr lang="sk-SK" b="1" dirty="0" err="1" smtClean="0">
                <a:solidFill>
                  <a:schemeClr val="tx1"/>
                </a:solidFill>
              </a:rPr>
              <a:t>Ukraine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  <a:r>
              <a:rPr lang="sk-SK" b="1" dirty="0" err="1" smtClean="0">
                <a:solidFill>
                  <a:schemeClr val="tx1"/>
                </a:solidFill>
              </a:rPr>
              <a:t>Deutschland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  <a:r>
              <a:rPr lang="de-DE" b="1" dirty="0" smtClean="0">
                <a:solidFill>
                  <a:schemeClr val="tx1"/>
                </a:solidFill>
              </a:rPr>
              <a:t>Ö</a:t>
            </a:r>
            <a:r>
              <a:rPr lang="sk-SK" b="1" dirty="0" err="1" smtClean="0">
                <a:solidFill>
                  <a:schemeClr val="tx1"/>
                </a:solidFill>
              </a:rPr>
              <a:t>sterreich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sk-SK" b="1" dirty="0" err="1" smtClean="0">
                <a:solidFill>
                  <a:schemeClr val="tx1"/>
                </a:solidFill>
              </a:rPr>
              <a:t>die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Tschechische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Republlik</a:t>
            </a:r>
            <a:r>
              <a:rPr lang="sk-SK" b="1" dirty="0" smtClean="0">
                <a:solidFill>
                  <a:schemeClr val="tx1"/>
                </a:solidFill>
              </a:rPr>
              <a:t>)</a:t>
            </a:r>
            <a:endParaRPr lang="de-DE" b="1" dirty="0" smtClean="0">
              <a:solidFill>
                <a:schemeClr val="tx1"/>
              </a:solidFill>
            </a:endParaRPr>
          </a:p>
          <a:p>
            <a:pPr algn="ctr"/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681789" y="2005264"/>
            <a:ext cx="4957010" cy="10948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Poľsko, Ukrajina, Maďarsko, Rakúsko, Česko</a:t>
            </a:r>
          </a:p>
          <a:p>
            <a:pPr algn="ctr"/>
            <a:r>
              <a:rPr lang="sk-SK" b="1" dirty="0" smtClean="0">
                <a:solidFill>
                  <a:schemeClr val="tx1"/>
                </a:solidFill>
              </a:rPr>
              <a:t>(</a:t>
            </a:r>
            <a:r>
              <a:rPr lang="sk-SK" b="1" dirty="0" err="1" smtClean="0">
                <a:solidFill>
                  <a:schemeClr val="tx1"/>
                </a:solidFill>
              </a:rPr>
              <a:t>Polen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  <a:r>
              <a:rPr lang="sk-SK" b="1" dirty="0" err="1" smtClean="0">
                <a:solidFill>
                  <a:schemeClr val="tx1"/>
                </a:solidFill>
              </a:rPr>
              <a:t>Ukraine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  <a:r>
              <a:rPr lang="sk-SK" b="1" dirty="0" err="1" smtClean="0">
                <a:solidFill>
                  <a:schemeClr val="tx1"/>
                </a:solidFill>
              </a:rPr>
              <a:t>Ungarn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  <a:r>
              <a:rPr lang="de-DE" b="1" dirty="0" smtClean="0">
                <a:solidFill>
                  <a:schemeClr val="tx1"/>
                </a:solidFill>
              </a:rPr>
              <a:t>Ö</a:t>
            </a:r>
            <a:r>
              <a:rPr lang="sk-SK" b="1" dirty="0" err="1" smtClean="0">
                <a:solidFill>
                  <a:schemeClr val="tx1"/>
                </a:solidFill>
              </a:rPr>
              <a:t>sterreich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sk-SK" b="1" dirty="0" err="1" smtClean="0">
                <a:solidFill>
                  <a:schemeClr val="tx1"/>
                </a:solidFill>
              </a:rPr>
              <a:t>die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Tschechische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Republlik</a:t>
            </a:r>
            <a:r>
              <a:rPr lang="sk-SK" b="1" dirty="0" smtClean="0">
                <a:solidFill>
                  <a:schemeClr val="tx1"/>
                </a:solidFill>
              </a:rPr>
              <a:t>)</a:t>
            </a:r>
            <a:endParaRPr lang="de-DE" b="1" dirty="0" smtClean="0">
              <a:solidFill>
                <a:schemeClr val="tx1"/>
              </a:solidFill>
            </a:endParaRPr>
          </a:p>
          <a:p>
            <a:pPr algn="ctr"/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658639"/>
      </p:ext>
    </p:extLst>
  </p:cSld>
  <p:clrMapOvr>
    <a:masterClrMapping/>
  </p:clrMapOvr>
  <p:transition spd="slow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616432" y="527904"/>
            <a:ext cx="4989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6. Der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h</a:t>
            </a:r>
            <a:r>
              <a:rPr lang="sk-SK" sz="2800" b="1" dirty="0" err="1" smtClean="0">
                <a:solidFill>
                  <a:srgbClr val="FF0000"/>
                </a:solidFill>
              </a:rPr>
              <a:t>ö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chste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Wasserfall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der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Slowakei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ist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...</a:t>
            </a:r>
            <a:endParaRPr lang="sk-SK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2530" name="Picture 2" descr="Kmeťov vodopá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2532" name="Picture 4" descr="Kmeťov vodopá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2534" name="Picture 6" descr="https://img-flog.pravda.sk/2009/08/21/bJv_253292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1926" y="288757"/>
            <a:ext cx="3892885" cy="5845173"/>
          </a:xfrm>
          <a:prstGeom prst="rect">
            <a:avLst/>
          </a:prstGeom>
          <a:noFill/>
        </p:spPr>
      </p:pic>
      <p:sp>
        <p:nvSpPr>
          <p:cNvPr id="12" name="Obdĺžnik 11"/>
          <p:cNvSpPr/>
          <p:nvPr/>
        </p:nvSpPr>
        <p:spPr>
          <a:xfrm>
            <a:off x="7301066" y="6228165"/>
            <a:ext cx="4471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http://flog.pravda.sk/jamblod.flog?foto=253292</a:t>
            </a:r>
            <a:endParaRPr lang="sk-SK" dirty="0"/>
          </a:p>
        </p:txBody>
      </p:sp>
      <p:sp>
        <p:nvSpPr>
          <p:cNvPr id="13" name="Vývojový diagram: dierna páska 12"/>
          <p:cNvSpPr/>
          <p:nvPr/>
        </p:nvSpPr>
        <p:spPr>
          <a:xfrm>
            <a:off x="770020" y="3031958"/>
            <a:ext cx="2683042" cy="1082843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1"/>
                </a:solidFill>
              </a:rPr>
              <a:t>Wasserfall</a:t>
            </a:r>
            <a:r>
              <a:rPr lang="sk-SK" sz="2400" b="1" dirty="0" smtClean="0">
                <a:solidFill>
                  <a:schemeClr val="tx1"/>
                </a:solidFill>
              </a:rPr>
              <a:t> Skok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4" name="Vývojový diagram: dierna páska 13"/>
          <p:cNvSpPr/>
          <p:nvPr/>
        </p:nvSpPr>
        <p:spPr>
          <a:xfrm>
            <a:off x="4146883" y="2101516"/>
            <a:ext cx="2683042" cy="1082843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Kmeťov </a:t>
            </a:r>
            <a:r>
              <a:rPr lang="sk-SK" sz="2400" b="1" dirty="0" err="1" smtClean="0">
                <a:solidFill>
                  <a:schemeClr val="tx1"/>
                </a:solidFill>
              </a:rPr>
              <a:t>Wasserfall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5" name="Vývojový diagram: dierna páska 14"/>
          <p:cNvSpPr/>
          <p:nvPr/>
        </p:nvSpPr>
        <p:spPr>
          <a:xfrm>
            <a:off x="761997" y="4864769"/>
            <a:ext cx="2683042" cy="1082843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Jánošík </a:t>
            </a:r>
            <a:r>
              <a:rPr lang="sk-SK" sz="2400" b="1" dirty="0" err="1" smtClean="0">
                <a:solidFill>
                  <a:schemeClr val="tx1"/>
                </a:solidFill>
              </a:rPr>
              <a:t>Wasserfall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7" name="Vývojový diagram: dierna páska 16"/>
          <p:cNvSpPr/>
          <p:nvPr/>
        </p:nvSpPr>
        <p:spPr>
          <a:xfrm>
            <a:off x="4150892" y="4295275"/>
            <a:ext cx="2683042" cy="1082843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Velický </a:t>
            </a:r>
            <a:r>
              <a:rPr lang="sk-SK" sz="2400" b="1" dirty="0" err="1" smtClean="0">
                <a:solidFill>
                  <a:schemeClr val="tx1"/>
                </a:solidFill>
              </a:rPr>
              <a:t>Wasserfall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endParaRPr lang="sk-S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695468"/>
      </p:ext>
    </p:extLst>
  </p:cSld>
  <p:clrMapOvr>
    <a:masterClrMapping/>
  </p:clrMapOvr>
  <p:transition spd="slow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8195510" y="4026818"/>
            <a:ext cx="3799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7. Der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gr</a:t>
            </a:r>
            <a:r>
              <a:rPr lang="sk-SK" sz="2800" b="1" dirty="0" err="1" smtClean="0">
                <a:solidFill>
                  <a:srgbClr val="FF0000"/>
                </a:solidFill>
              </a:rPr>
              <a:t>ö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ßte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Nationalpark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der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Slowakei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ist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...</a:t>
            </a:r>
            <a:endParaRPr lang="sk-SK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7372637" y="6228165"/>
            <a:ext cx="461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http://www.planetslovakia.sk/priroda/143-skalka</a:t>
            </a:r>
            <a:endParaRPr lang="sk-SK" dirty="0"/>
          </a:p>
        </p:txBody>
      </p:sp>
      <p:pic>
        <p:nvPicPr>
          <p:cNvPr id="20484" name="Picture 4" descr="http://sacr3-files.s3-website-eu-west-1.amazonaws.com/_processed_/csm_nizke%2520tatry%2520panorama%2520%25282%2529_01_ef15f727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13" y="3427970"/>
            <a:ext cx="7651869" cy="2626056"/>
          </a:xfrm>
          <a:prstGeom prst="rect">
            <a:avLst/>
          </a:prstGeom>
          <a:noFill/>
        </p:spPr>
      </p:pic>
      <p:sp>
        <p:nvSpPr>
          <p:cNvPr id="12" name="Vývojový diagram: proces 11"/>
          <p:cNvSpPr/>
          <p:nvPr/>
        </p:nvSpPr>
        <p:spPr>
          <a:xfrm>
            <a:off x="6066842" y="673442"/>
            <a:ext cx="5486400" cy="939114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1"/>
                </a:solidFill>
              </a:rPr>
              <a:t>Nationalpark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Niedere</a:t>
            </a:r>
            <a:r>
              <a:rPr lang="sk-SK" sz="2400" b="1" dirty="0" smtClean="0">
                <a:solidFill>
                  <a:schemeClr val="tx1"/>
                </a:solidFill>
              </a:rPr>
              <a:t> Tatra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3" name="Vývojový diagram: proces 12"/>
          <p:cNvSpPr/>
          <p:nvPr/>
        </p:nvSpPr>
        <p:spPr>
          <a:xfrm>
            <a:off x="6062831" y="1872589"/>
            <a:ext cx="5486400" cy="939114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Tatra - </a:t>
            </a:r>
            <a:r>
              <a:rPr lang="sk-SK" sz="2400" b="1" dirty="0" err="1" smtClean="0">
                <a:solidFill>
                  <a:schemeClr val="tx1"/>
                </a:solidFill>
              </a:rPr>
              <a:t>Nationalpark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Hohe</a:t>
            </a:r>
            <a:r>
              <a:rPr lang="sk-SK" sz="2400" b="1" dirty="0" smtClean="0">
                <a:solidFill>
                  <a:schemeClr val="tx1"/>
                </a:solidFill>
              </a:rPr>
              <a:t> Tatra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4" name="Vývojový diagram: proces 13"/>
          <p:cNvSpPr/>
          <p:nvPr/>
        </p:nvSpPr>
        <p:spPr>
          <a:xfrm>
            <a:off x="379914" y="689483"/>
            <a:ext cx="5486400" cy="939114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1"/>
                </a:solidFill>
              </a:rPr>
              <a:t>Nationalpark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Große</a:t>
            </a:r>
            <a:r>
              <a:rPr lang="sk-SK" sz="2400" b="1" dirty="0" smtClean="0">
                <a:solidFill>
                  <a:schemeClr val="tx1"/>
                </a:solidFill>
              </a:rPr>
              <a:t> Fatra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5" name="Vývojový diagram: proces 14"/>
          <p:cNvSpPr/>
          <p:nvPr/>
        </p:nvSpPr>
        <p:spPr>
          <a:xfrm>
            <a:off x="411998" y="1900663"/>
            <a:ext cx="5486400" cy="939114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1"/>
                </a:solidFill>
              </a:rPr>
              <a:t>Nationalpark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Slowakisches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Paradies</a:t>
            </a:r>
            <a:endParaRPr lang="sk-S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720681"/>
      </p:ext>
    </p:extLst>
  </p:cSld>
  <p:clrMapOvr>
    <a:masterClrMapping/>
  </p:clrMapOvr>
  <p:transition spd="slow" advTm="8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544243" y="949010"/>
            <a:ext cx="498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8.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Wer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ist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auf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dem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Bild</a:t>
            </a:r>
            <a:r>
              <a:rPr lang="sk-SK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sk-SK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4" name="Picture 2" descr="Výsledok vyhľadávania obrázkov pre dopyt ludovit st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755" y="801856"/>
            <a:ext cx="6193458" cy="3938588"/>
          </a:xfrm>
          <a:prstGeom prst="rect">
            <a:avLst/>
          </a:prstGeom>
          <a:noFill/>
        </p:spPr>
      </p:pic>
      <p:sp>
        <p:nvSpPr>
          <p:cNvPr id="8" name="Vývojový diagram: alternatívny proces 7"/>
          <p:cNvSpPr/>
          <p:nvPr/>
        </p:nvSpPr>
        <p:spPr>
          <a:xfrm>
            <a:off x="1455821" y="4150894"/>
            <a:ext cx="3236494" cy="80611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Ľudovít Štúr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9" name="Vývojový diagram: alternatívny proces 8"/>
          <p:cNvSpPr/>
          <p:nvPr/>
        </p:nvSpPr>
        <p:spPr>
          <a:xfrm>
            <a:off x="1463842" y="3027947"/>
            <a:ext cx="3236494" cy="80611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Milan Rastislav Štefánik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0" name="Vývojový diagram: alternatívny proces 9"/>
          <p:cNvSpPr/>
          <p:nvPr/>
        </p:nvSpPr>
        <p:spPr>
          <a:xfrm>
            <a:off x="1475875" y="1896980"/>
            <a:ext cx="3236494" cy="80611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Andrej </a:t>
            </a:r>
            <a:r>
              <a:rPr lang="sk-SK" sz="2400" b="1" dirty="0" err="1" smtClean="0">
                <a:solidFill>
                  <a:schemeClr val="tx1"/>
                </a:solidFill>
              </a:rPr>
              <a:t>Sládkovič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469231" y="6197951"/>
            <a:ext cx="11454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http://www.pokladnica-minci.sk/ludovit-stur-1815-1856-reformator-slovenskej-spolocnosti-a-jemu-venovany-rok-2015/</a:t>
            </a:r>
            <a:endParaRPr lang="sk-SK" dirty="0"/>
          </a:p>
        </p:txBody>
      </p:sp>
      <p:sp>
        <p:nvSpPr>
          <p:cNvPr id="12" name="Vývojový diagram: alternatívny proces 11"/>
          <p:cNvSpPr/>
          <p:nvPr/>
        </p:nvSpPr>
        <p:spPr>
          <a:xfrm>
            <a:off x="1475874" y="5217694"/>
            <a:ext cx="3236494" cy="80611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Der </a:t>
            </a:r>
            <a:r>
              <a:rPr lang="sk-SK" sz="2400" b="1" dirty="0" err="1" smtClean="0">
                <a:solidFill>
                  <a:schemeClr val="tx1"/>
                </a:solidFill>
              </a:rPr>
              <a:t>Meister</a:t>
            </a:r>
            <a:r>
              <a:rPr lang="sk-SK" sz="2400" b="1" dirty="0" smtClean="0">
                <a:solidFill>
                  <a:schemeClr val="tx1"/>
                </a:solidFill>
              </a:rPr>
              <a:t> Paul </a:t>
            </a:r>
            <a:r>
              <a:rPr lang="sk-SK" sz="2400" b="1" dirty="0" err="1" smtClean="0">
                <a:solidFill>
                  <a:schemeClr val="tx1"/>
                </a:solidFill>
              </a:rPr>
              <a:t>aus</a:t>
            </a:r>
            <a:r>
              <a:rPr lang="sk-SK" sz="2400" b="1" dirty="0" smtClean="0">
                <a:solidFill>
                  <a:schemeClr val="tx1"/>
                </a:solidFill>
              </a:rPr>
              <a:t> Levoča</a:t>
            </a:r>
            <a:endParaRPr lang="sk-S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751673"/>
      </p:ext>
    </p:extLst>
  </p:cSld>
  <p:clrMapOvr>
    <a:masterClrMapping/>
  </p:clrMapOvr>
  <p:transition spd="slow" advTm="8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336</TotalTime>
  <Words>433</Words>
  <Application>Microsoft Office PowerPoint</Application>
  <PresentationFormat>Vlastná</PresentationFormat>
  <Paragraphs>102</Paragraphs>
  <Slides>12</Slides>
  <Notes>12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Slnovrat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Michael Fuchs</dc:creator>
  <cp:lastModifiedBy>PK_Sj</cp:lastModifiedBy>
  <cp:revision>39</cp:revision>
  <dcterms:created xsi:type="dcterms:W3CDTF">2017-07-30T15:48:59Z</dcterms:created>
  <dcterms:modified xsi:type="dcterms:W3CDTF">2018-10-25T10:14:57Z</dcterms:modified>
</cp:coreProperties>
</file>