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2" r:id="rId4"/>
    <p:sldId id="263" r:id="rId5"/>
    <p:sldId id="264" r:id="rId6"/>
    <p:sldId id="265" r:id="rId7"/>
    <p:sldId id="266" r:id="rId8"/>
    <p:sldId id="258" r:id="rId9"/>
    <p:sldId id="260" r:id="rId10"/>
    <p:sldId id="259" r:id="rId11"/>
    <p:sldId id="268"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115" d="100"/>
          <a:sy n="115"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lt-LT" smtClean="0"/>
              <a:t>Spustelėję redag. ruoš. pavad. stilių</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53915CE7-71A5-4EC1-B624-C7E9024A349E}" type="datetimeFigureOut">
              <a:rPr lang="lt-LT" smtClean="0"/>
              <a:t>2020-09-28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214885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3915CE7-71A5-4EC1-B624-C7E9024A349E}" type="datetimeFigureOut">
              <a:rPr lang="lt-LT" smtClean="0"/>
              <a:t>2020-09-28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194666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3915CE7-71A5-4EC1-B624-C7E9024A349E}" type="datetimeFigureOut">
              <a:rPr lang="lt-LT" smtClean="0"/>
              <a:t>2020-09-28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269441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3915CE7-71A5-4EC1-B624-C7E9024A349E}" type="datetimeFigureOut">
              <a:rPr lang="lt-LT" smtClean="0"/>
              <a:t>2020-09-28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4A56D2-4D1B-4846-B21C-1FB5FBC0D336}" type="slidenum">
              <a:rPr lang="lt-LT" smtClean="0"/>
              <a:t>‹#›</a:t>
            </a:fld>
            <a:endParaRPr lang="lt-LT"/>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0515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3915CE7-71A5-4EC1-B624-C7E9024A349E}" type="datetimeFigureOut">
              <a:rPr lang="lt-LT" smtClean="0"/>
              <a:t>2020-09-28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82411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fld id="{53915CE7-71A5-4EC1-B624-C7E9024A349E}" type="datetimeFigureOut">
              <a:rPr lang="lt-LT" smtClean="0"/>
              <a:t>2020-09-28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238026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fld id="{53915CE7-71A5-4EC1-B624-C7E9024A349E}" type="datetimeFigureOut">
              <a:rPr lang="lt-LT" smtClean="0"/>
              <a:t>2020-09-28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293176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53915CE7-71A5-4EC1-B624-C7E9024A349E}" type="datetimeFigureOut">
              <a:rPr lang="lt-LT" smtClean="0"/>
              <a:t>2020-09-28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261792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53915CE7-71A5-4EC1-B624-C7E9024A349E}" type="datetimeFigureOut">
              <a:rPr lang="lt-LT" smtClean="0"/>
              <a:t>2020-09-28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30310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53915CE7-71A5-4EC1-B624-C7E9024A349E}" type="datetimeFigureOut">
              <a:rPr lang="lt-LT" smtClean="0"/>
              <a:t>2020-09-28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304415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lt-LT" smtClean="0"/>
              <a:t>Spustelėję redag. ruoš. pavad. stilių</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53915CE7-71A5-4EC1-B624-C7E9024A349E}" type="datetimeFigureOut">
              <a:rPr lang="lt-LT" smtClean="0"/>
              <a:t>2020-09-28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170879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53915CE7-71A5-4EC1-B624-C7E9024A349E}" type="datetimeFigureOut">
              <a:rPr lang="lt-LT" smtClean="0"/>
              <a:t>2020-09-28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343611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913795" y="2912232"/>
            <a:ext cx="5107208" cy="287896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6172200" y="2912232"/>
            <a:ext cx="5095357" cy="287896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53915CE7-71A5-4EC1-B624-C7E9024A349E}" type="datetimeFigureOut">
              <a:rPr lang="lt-LT" smtClean="0"/>
              <a:t>2020-09-28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379768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53915CE7-71A5-4EC1-B624-C7E9024A349E}" type="datetimeFigureOut">
              <a:rPr lang="lt-LT" smtClean="0"/>
              <a:t>2020-09-28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191504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15CE7-71A5-4EC1-B624-C7E9024A349E}" type="datetimeFigureOut">
              <a:rPr lang="lt-LT" smtClean="0"/>
              <a:t>2020-09-28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75458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lt-LT" smtClean="0"/>
              <a:t>Spustelėję redag. ruoš. pavad. stilių</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3915CE7-71A5-4EC1-B624-C7E9024A349E}" type="datetimeFigureOut">
              <a:rPr lang="lt-LT" smtClean="0"/>
              <a:t>2020-09-28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111132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53915CE7-71A5-4EC1-B624-C7E9024A349E}" type="datetimeFigureOut">
              <a:rPr lang="lt-LT" smtClean="0"/>
              <a:t>2020-09-28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04A56D2-4D1B-4846-B21C-1FB5FBC0D336}" type="slidenum">
              <a:rPr lang="lt-LT" smtClean="0"/>
              <a:t>‹#›</a:t>
            </a:fld>
            <a:endParaRPr lang="lt-LT"/>
          </a:p>
        </p:txBody>
      </p:sp>
    </p:spTree>
    <p:extLst>
      <p:ext uri="{BB962C8B-B14F-4D97-AF65-F5344CB8AC3E}">
        <p14:creationId xmlns:p14="http://schemas.microsoft.com/office/powerpoint/2010/main" val="199153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3915CE7-71A5-4EC1-B624-C7E9024A349E}" type="datetimeFigureOut">
              <a:rPr lang="lt-LT" smtClean="0"/>
              <a:t>2020-09-28</a:t>
            </a:fld>
            <a:endParaRPr lang="lt-LT"/>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04A56D2-4D1B-4846-B21C-1FB5FBC0D336}" type="slidenum">
              <a:rPr lang="lt-LT" smtClean="0"/>
              <a:t>‹#›</a:t>
            </a:fld>
            <a:endParaRPr lang="lt-LT"/>
          </a:p>
        </p:txBody>
      </p:sp>
    </p:spTree>
    <p:extLst>
      <p:ext uri="{BB962C8B-B14F-4D97-AF65-F5344CB8AC3E}">
        <p14:creationId xmlns:p14="http://schemas.microsoft.com/office/powerpoint/2010/main" val="182433886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085642" y="4140437"/>
            <a:ext cx="9596987" cy="2387600"/>
          </a:xfrm>
        </p:spPr>
        <p:txBody>
          <a:bodyPr>
            <a:normAutofit fontScale="90000"/>
          </a:bodyPr>
          <a:lstStyle/>
          <a:p>
            <a:r>
              <a:rPr lang="en-US" sz="8000" dirty="0" smtClean="0">
                <a:latin typeface="Times New Roman" panose="02020603050405020304" pitchFamily="18" charset="0"/>
                <a:cs typeface="Times New Roman" panose="02020603050405020304" pitchFamily="18" charset="0"/>
              </a:rPr>
              <a:t>DISCRIMINATION</a:t>
            </a:r>
            <a:r>
              <a:rPr lang="lt-LT" sz="8000" dirty="0" smtClean="0">
                <a:latin typeface="Times New Roman" panose="02020603050405020304" pitchFamily="18" charset="0"/>
                <a:cs typeface="Times New Roman" panose="02020603050405020304" pitchFamily="18" charset="0"/>
              </a:rPr>
              <a:t> IN LITHUANIA</a:t>
            </a:r>
            <a:r>
              <a:rPr lang="en-US" sz="8000" dirty="0" smtClean="0">
                <a:latin typeface="Times New Roman" panose="02020603050405020304" pitchFamily="18" charset="0"/>
                <a:cs typeface="Times New Roman" panose="02020603050405020304" pitchFamily="18" charset="0"/>
              </a:rPr>
              <a:t/>
            </a:r>
            <a:br>
              <a:rPr lang="en-US" sz="8000" dirty="0" smtClean="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
            </a:r>
            <a:br>
              <a:rPr lang="en-US" sz="8000" dirty="0">
                <a:latin typeface="Times New Roman" panose="02020603050405020304" pitchFamily="18" charset="0"/>
                <a:cs typeface="Times New Roman" panose="02020603050405020304" pitchFamily="18" charset="0"/>
              </a:rPr>
            </a:br>
            <a:endParaRPr lang="lt-LT" sz="8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02764" y="321778"/>
            <a:ext cx="4940038" cy="1182826"/>
          </a:xfrm>
          <a:prstGeom prst="rect">
            <a:avLst/>
          </a:prstGeom>
        </p:spPr>
      </p:pic>
      <p:pic>
        <p:nvPicPr>
          <p:cNvPr id="4" name="Picture 3"/>
          <p:cNvPicPr>
            <a:picLocks noChangeAspect="1"/>
          </p:cNvPicPr>
          <p:nvPr/>
        </p:nvPicPr>
        <p:blipFill>
          <a:blip r:embed="rId3"/>
          <a:stretch>
            <a:fillRect/>
          </a:stretch>
        </p:blipFill>
        <p:spPr>
          <a:xfrm>
            <a:off x="9487496" y="144614"/>
            <a:ext cx="2161666" cy="2183649"/>
          </a:xfrm>
          <a:prstGeom prst="rect">
            <a:avLst/>
          </a:prstGeom>
        </p:spPr>
      </p:pic>
    </p:spTree>
    <p:extLst>
      <p:ext uri="{BB962C8B-B14F-4D97-AF65-F5344CB8AC3E}">
        <p14:creationId xmlns:p14="http://schemas.microsoft.com/office/powerpoint/2010/main" val="43324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p:txBody>
          <a:bodyPr/>
          <a:lstStyle/>
          <a:p>
            <a:r>
              <a:rPr lang="lt-LT" dirty="0"/>
              <a:t>https://www.youtube.com/watch?v=4viXOGvvu0Y</a:t>
            </a:r>
            <a:endParaRPr lang="lt-LT" dirty="0" smtClean="0"/>
          </a:p>
        </p:txBody>
      </p:sp>
    </p:spTree>
    <p:extLst>
      <p:ext uri="{BB962C8B-B14F-4D97-AF65-F5344CB8AC3E}">
        <p14:creationId xmlns:p14="http://schemas.microsoft.com/office/powerpoint/2010/main" val="417359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0491" y="1022610"/>
            <a:ext cx="9001462" cy="2387600"/>
          </a:xfrm>
        </p:spPr>
        <p:txBody>
          <a:bodyPr/>
          <a:lstStyle/>
          <a:p>
            <a:r>
              <a:rPr lang="lt-LT" dirty="0" smtClean="0"/>
              <a:t>THANK YOU FOR YOUR ATTENTION</a:t>
            </a:r>
            <a:r>
              <a:rPr lang="en-US" dirty="0" smtClean="0"/>
              <a:t>!</a:t>
            </a:r>
            <a:endParaRPr lang="en-US" dirty="0"/>
          </a:p>
        </p:txBody>
      </p:sp>
      <p:sp>
        <p:nvSpPr>
          <p:cNvPr id="3" name="Subtitle 2"/>
          <p:cNvSpPr>
            <a:spLocks noGrp="1"/>
          </p:cNvSpPr>
          <p:nvPr>
            <p:ph type="subTitle" idx="1"/>
          </p:nvPr>
        </p:nvSpPr>
        <p:spPr>
          <a:xfrm>
            <a:off x="1621774" y="7367703"/>
            <a:ext cx="3065672" cy="805393"/>
          </a:xfrm>
        </p:spPr>
        <p:txBody>
          <a:bodyPr/>
          <a:lstStyle/>
          <a:p>
            <a:endParaRPr lang="en-US" dirty="0"/>
          </a:p>
        </p:txBody>
      </p:sp>
      <p:pic>
        <p:nvPicPr>
          <p:cNvPr id="1026" name="Picture 2" descr="https://lh4.googleusercontent.com/xsmqSON7R_yzp8KwNtgNBZ28Kq_Tz0BFfWh4tdTSQriUx36saA2mNwS-9kc1XBCbo2ashlcieotmkVI0YVi-YyqLUEREwcSC-b6gH-zWEpp_duef4CbjLmcjd6ToytetKXJr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1" y="184265"/>
            <a:ext cx="2877176" cy="386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4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6387" y="308667"/>
            <a:ext cx="8254589" cy="1326321"/>
          </a:xfrm>
        </p:spPr>
        <p:txBody>
          <a:bodyPr/>
          <a:lstStyle/>
          <a:p>
            <a:r>
              <a:rPr lang="en-US" dirty="0" smtClean="0"/>
              <a:t>FORMS OF DISCRIMINATION</a:t>
            </a:r>
            <a:endParaRPr lang="lt-LT" dirty="0"/>
          </a:p>
        </p:txBody>
      </p:sp>
      <p:sp>
        <p:nvSpPr>
          <p:cNvPr id="3" name="Turinio vietos rezervavimo ženklas 2"/>
          <p:cNvSpPr>
            <a:spLocks noGrp="1"/>
          </p:cNvSpPr>
          <p:nvPr>
            <p:ph idx="1"/>
          </p:nvPr>
        </p:nvSpPr>
        <p:spPr>
          <a:xfrm>
            <a:off x="304195" y="1634988"/>
            <a:ext cx="7596221" cy="4944865"/>
          </a:xfrm>
        </p:spPr>
        <p:txBody>
          <a:bodyPr>
            <a:normAutofit/>
          </a:bodyPr>
          <a:lstStyle/>
          <a:p>
            <a:pPr algn="just"/>
            <a:r>
              <a:rPr lang="en-US" sz="1800" dirty="0" smtClean="0">
                <a:latin typeface="Times New Roman" panose="02020603050405020304" pitchFamily="18" charset="0"/>
                <a:cs typeface="Times New Roman" panose="02020603050405020304" pitchFamily="18" charset="0"/>
              </a:rPr>
              <a:t>Direct discrimination occurs when one person is treated less favorably than another in the same situation because of racial or ethnic origin, religion or belief, disability, age or sexual orientation. Example of direct discrimination: job advertisement, which states ”we do not accept disabled people”</a:t>
            </a:r>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Restricting or depriving an individual or group of persons of their rights without just cause is called negative discrimination. </a:t>
            </a:r>
            <a:endParaRPr lang="en-US" sz="1800" dirty="0" smtClean="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Indirect discrimination is a practice that puts people at a disadvantage because of their racial or ethnic origin, religion or belief, disability, age or sexual orientation, unless such practices are justified by legitimate purposes. An example of indirect discrimination may be the requirement of an employer that all candidates for a vacancy take a language test, even if that language is not required for the particular job.</a:t>
            </a:r>
          </a:p>
          <a:p>
            <a:pPr algn="just"/>
            <a:r>
              <a:rPr lang="en-US" sz="1800" dirty="0" smtClean="0">
                <a:latin typeface="Times New Roman" panose="02020603050405020304" pitchFamily="18" charset="0"/>
                <a:cs typeface="Times New Roman" panose="02020603050405020304" pitchFamily="18" charset="0"/>
              </a:rPr>
              <a:t>Harassment</a:t>
            </a:r>
            <a:endParaRPr lang="lt-LT" sz="1800"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8242266" y="3848805"/>
            <a:ext cx="3629414" cy="2645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aveikslėlis 5"/>
          <p:cNvPicPr>
            <a:picLocks noChangeAspect="1"/>
          </p:cNvPicPr>
          <p:nvPr/>
        </p:nvPicPr>
        <p:blipFill>
          <a:blip r:embed="rId3"/>
          <a:stretch>
            <a:fillRect/>
          </a:stretch>
        </p:blipFill>
        <p:spPr>
          <a:xfrm>
            <a:off x="8242266" y="877824"/>
            <a:ext cx="3532095" cy="2401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683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35843" y="352608"/>
            <a:ext cx="6145373" cy="6060384"/>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Supreme Administrative Court </a:t>
            </a:r>
            <a:r>
              <a:rPr lang="en-US" dirty="0" smtClean="0">
                <a:latin typeface="Times New Roman" panose="02020603050405020304" pitchFamily="18" charset="0"/>
                <a:cs typeface="Times New Roman" panose="02020603050405020304" pitchFamily="18" charset="0"/>
              </a:rPr>
              <a:t>of Lithuania </a:t>
            </a:r>
            <a:r>
              <a:rPr lang="en-US" dirty="0">
                <a:latin typeface="Times New Roman" panose="02020603050405020304" pitchFamily="18" charset="0"/>
                <a:cs typeface="Times New Roman" panose="02020603050405020304" pitchFamily="18" charset="0"/>
              </a:rPr>
              <a:t>applied to the Constitutional Court with an inquiry whether certain provisions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Law on Legal Status of Aliens, which restrict the right of residence to married </a:t>
            </a:r>
            <a:r>
              <a:rPr lang="en-US" dirty="0" smtClean="0">
                <a:latin typeface="Times New Roman" panose="02020603050405020304" pitchFamily="18" charset="0"/>
                <a:cs typeface="Times New Roman" panose="02020603050405020304" pitchFamily="18" charset="0"/>
              </a:rPr>
              <a:t>or registered </a:t>
            </a:r>
            <a:r>
              <a:rPr lang="en-US" dirty="0">
                <a:latin typeface="Times New Roman" panose="02020603050405020304" pitchFamily="18" charset="0"/>
                <a:cs typeface="Times New Roman" panose="02020603050405020304" pitchFamily="18" charset="0"/>
              </a:rPr>
              <a:t>partners </a:t>
            </a:r>
            <a:r>
              <a:rPr lang="en-US" dirty="0" smtClean="0">
                <a:latin typeface="Times New Roman" panose="02020603050405020304" pitchFamily="18" charset="0"/>
                <a:cs typeface="Times New Roman" panose="02020603050405020304" pitchFamily="18" charset="0"/>
              </a:rPr>
              <a:t> is legal of </a:t>
            </a:r>
            <a:r>
              <a:rPr lang="en-US" dirty="0">
                <a:latin typeface="Times New Roman" panose="02020603050405020304" pitchFamily="18" charset="0"/>
                <a:cs typeface="Times New Roman" panose="02020603050405020304" pitchFamily="18" charset="0"/>
              </a:rPr>
              <a:t>the Constitution. The applicant – a citizen of Belarus - entered into marriage with a citizen </a:t>
            </a:r>
            <a:r>
              <a:rPr lang="en-US" dirty="0" smtClean="0">
                <a:latin typeface="Times New Roman" panose="02020603050405020304" pitchFamily="18" charset="0"/>
                <a:cs typeface="Times New Roman" panose="02020603050405020304" pitchFamily="18" charset="0"/>
              </a:rPr>
              <a:t>of Lithuania </a:t>
            </a:r>
            <a:r>
              <a:rPr lang="en-US" dirty="0">
                <a:latin typeface="Times New Roman" panose="02020603050405020304" pitchFamily="18" charset="0"/>
                <a:cs typeface="Times New Roman" panose="02020603050405020304" pitchFamily="18" charset="0"/>
              </a:rPr>
              <a:t>in Denmark. The couple moved to Lithuania, however, the application </a:t>
            </a:r>
            <a:r>
              <a:rPr lang="en-US" dirty="0" smtClean="0">
                <a:latin typeface="Times New Roman" panose="02020603050405020304" pitchFamily="18" charset="0"/>
                <a:cs typeface="Times New Roman" panose="02020603050405020304" pitchFamily="18" charset="0"/>
              </a:rPr>
              <a:t>for residency </a:t>
            </a:r>
            <a:r>
              <a:rPr lang="en-US" dirty="0">
                <a:latin typeface="Times New Roman" panose="02020603050405020304" pitchFamily="18" charset="0"/>
                <a:cs typeface="Times New Roman" panose="02020603050405020304" pitchFamily="18" charset="0"/>
              </a:rPr>
              <a:t>of a third country national was rejected due to the fact that Lithuanian </a:t>
            </a:r>
            <a:r>
              <a:rPr lang="en-US" dirty="0" smtClean="0">
                <a:latin typeface="Times New Roman" panose="02020603050405020304" pitchFamily="18" charset="0"/>
                <a:cs typeface="Times New Roman" panose="02020603050405020304" pitchFamily="18" charset="0"/>
              </a:rPr>
              <a:t>law explicitly </a:t>
            </a:r>
            <a:r>
              <a:rPr lang="en-US" dirty="0">
                <a:latin typeface="Times New Roman" panose="02020603050405020304" pitchFamily="18" charset="0"/>
                <a:cs typeface="Times New Roman" panose="02020603050405020304" pitchFamily="18" charset="0"/>
              </a:rPr>
              <a:t>forbids same-sex marriage, hence, under the interpretation of the Law on </a:t>
            </a:r>
            <a:r>
              <a:rPr lang="en-US" dirty="0" smtClean="0">
                <a:latin typeface="Times New Roman" panose="02020603050405020304" pitchFamily="18" charset="0"/>
                <a:cs typeface="Times New Roman" panose="02020603050405020304" pitchFamily="18" charset="0"/>
              </a:rPr>
              <a:t>Legal Status </a:t>
            </a:r>
            <a:r>
              <a:rPr lang="en-US" dirty="0">
                <a:latin typeface="Times New Roman" panose="02020603050405020304" pitchFamily="18" charset="0"/>
                <a:cs typeface="Times New Roman" panose="02020603050405020304" pitchFamily="18" charset="0"/>
              </a:rPr>
              <a:t>of Aliens by the Migration department and the court of first instance, would </a:t>
            </a:r>
            <a:r>
              <a:rPr lang="en-US" dirty="0" smtClean="0">
                <a:latin typeface="Times New Roman" panose="02020603050405020304" pitchFamily="18" charset="0"/>
                <a:cs typeface="Times New Roman" panose="02020603050405020304" pitchFamily="18" charset="0"/>
              </a:rPr>
              <a:t>not </a:t>
            </a:r>
            <a:r>
              <a:rPr lang="en-US" dirty="0" err="1" smtClean="0">
                <a:latin typeface="Times New Roman" panose="02020603050405020304" pitchFamily="18" charset="0"/>
                <a:cs typeface="Times New Roman" panose="02020603050405020304" pitchFamily="18" charset="0"/>
              </a:rPr>
              <a:t>recognise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same-sex couple as family members with regards to the right of </a:t>
            </a:r>
            <a:r>
              <a:rPr lang="en-US" dirty="0" smtClean="0">
                <a:latin typeface="Times New Roman" panose="02020603050405020304" pitchFamily="18" charset="0"/>
                <a:cs typeface="Times New Roman" panose="02020603050405020304" pitchFamily="18" charset="0"/>
              </a:rPr>
              <a:t>residence.</a:t>
            </a: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rotWithShape="1">
          <a:blip r:embed="rId2"/>
          <a:srcRect t="9671" b="7390"/>
          <a:stretch/>
        </p:blipFill>
        <p:spPr>
          <a:xfrm>
            <a:off x="6790944" y="1072896"/>
            <a:ext cx="5011667" cy="3694176"/>
          </a:xfrm>
          <a:prstGeom prst="rect">
            <a:avLst/>
          </a:prstGeom>
          <a:ln>
            <a:noFill/>
          </a:ln>
          <a:effectLst>
            <a:softEdge rad="112500"/>
          </a:effectLst>
        </p:spPr>
      </p:pic>
    </p:spTree>
    <p:extLst>
      <p:ext uri="{BB962C8B-B14F-4D97-AF65-F5344CB8AC3E}">
        <p14:creationId xmlns:p14="http://schemas.microsoft.com/office/powerpoint/2010/main" val="148413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664865" y="303840"/>
            <a:ext cx="6246719" cy="6365184"/>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court provided the interpretation of </a:t>
            </a:r>
            <a:r>
              <a:rPr lang="en-US" dirty="0" smtClean="0">
                <a:latin typeface="Times New Roman" panose="02020603050405020304" pitchFamily="18" charset="0"/>
                <a:cs typeface="Times New Roman" panose="02020603050405020304" pitchFamily="18" charset="0"/>
              </a:rPr>
              <a:t>the Constitution</a:t>
            </a:r>
            <a:r>
              <a:rPr lang="en-US" dirty="0">
                <a:latin typeface="Times New Roman" panose="02020603050405020304" pitchFamily="18" charset="0"/>
                <a:cs typeface="Times New Roman" panose="02020603050405020304" pitchFamily="18" charset="0"/>
              </a:rPr>
              <a:t>, which in essence rejected the former common practice of the </a:t>
            </a:r>
            <a:r>
              <a:rPr lang="en-US" dirty="0" smtClean="0">
                <a:latin typeface="Times New Roman" panose="02020603050405020304" pitchFamily="18" charset="0"/>
                <a:cs typeface="Times New Roman" panose="02020603050405020304" pitchFamily="18" charset="0"/>
              </a:rPr>
              <a:t>Migration Department </a:t>
            </a:r>
            <a:r>
              <a:rPr lang="en-US" dirty="0">
                <a:latin typeface="Times New Roman" panose="02020603050405020304" pitchFamily="18" charset="0"/>
                <a:cs typeface="Times New Roman" panose="02020603050405020304" pitchFamily="18" charset="0"/>
              </a:rPr>
              <a:t>under the Ministry of Interior </a:t>
            </a:r>
            <a:r>
              <a:rPr lang="en-US" dirty="0" smtClean="0">
                <a:latin typeface="Times New Roman" panose="02020603050405020304" pitchFamily="18" charset="0"/>
                <a:cs typeface="Times New Roman" panose="02020603050405020304" pitchFamily="18" charset="0"/>
              </a:rPr>
              <a:t>not to </a:t>
            </a:r>
            <a:r>
              <a:rPr lang="en-US" dirty="0">
                <a:latin typeface="Times New Roman" panose="02020603050405020304" pitchFamily="18" charset="0"/>
                <a:cs typeface="Times New Roman" panose="02020603050405020304" pitchFamily="18" charset="0"/>
              </a:rPr>
              <a:t>issue temporary residence permits to </a:t>
            </a:r>
            <a:r>
              <a:rPr lang="en-US" dirty="0" smtClean="0">
                <a:latin typeface="Times New Roman" panose="02020603050405020304" pitchFamily="18" charset="0"/>
                <a:cs typeface="Times New Roman" panose="02020603050405020304" pitchFamily="18" charset="0"/>
              </a:rPr>
              <a:t>a foreign </a:t>
            </a:r>
            <a:r>
              <a:rPr lang="en-US" dirty="0">
                <a:latin typeface="Times New Roman" panose="02020603050405020304" pitchFamily="18" charset="0"/>
                <a:cs typeface="Times New Roman" panose="02020603050405020304" pitchFamily="18" charset="0"/>
              </a:rPr>
              <a:t>national who has entered into </a:t>
            </a:r>
            <a:r>
              <a:rPr lang="en-US" dirty="0" smtClean="0">
                <a:latin typeface="Times New Roman" panose="02020603050405020304" pitchFamily="18" charset="0"/>
                <a:cs typeface="Times New Roman" panose="02020603050405020304" pitchFamily="18" charset="0"/>
              </a:rPr>
              <a:t>a same-sex </a:t>
            </a:r>
            <a:r>
              <a:rPr lang="en-US" dirty="0">
                <a:latin typeface="Times New Roman" panose="02020603050405020304" pitchFamily="18" charset="0"/>
                <a:cs typeface="Times New Roman" panose="02020603050405020304" pitchFamily="18" charset="0"/>
              </a:rPr>
              <a:t>marriage or same-sex </a:t>
            </a:r>
            <a:r>
              <a:rPr lang="en-US" dirty="0" smtClean="0">
                <a:latin typeface="Times New Roman" panose="02020603050405020304" pitchFamily="18" charset="0"/>
                <a:cs typeface="Times New Roman" panose="02020603050405020304" pitchFamily="18" charset="0"/>
              </a:rPr>
              <a:t>registered partnership </a:t>
            </a:r>
            <a:r>
              <a:rPr lang="en-US" dirty="0">
                <a:latin typeface="Times New Roman" panose="02020603050405020304" pitchFamily="18" charset="0"/>
                <a:cs typeface="Times New Roman" panose="02020603050405020304" pitchFamily="18" charset="0"/>
              </a:rPr>
              <a:t>in another state with a citizen of the Republic of Lithuania who resides </a:t>
            </a:r>
            <a:r>
              <a:rPr lang="en-US" dirty="0" smtClean="0">
                <a:latin typeface="Times New Roman" panose="02020603050405020304" pitchFamily="18" charset="0"/>
                <a:cs typeface="Times New Roman" panose="02020603050405020304" pitchFamily="18" charset="0"/>
              </a:rPr>
              <a:t>in Lithuania </a:t>
            </a:r>
            <a:r>
              <a:rPr lang="en-US" dirty="0">
                <a:latin typeface="Times New Roman" panose="02020603050405020304" pitchFamily="18" charset="0"/>
                <a:cs typeface="Times New Roman" panose="02020603050405020304" pitchFamily="18" charset="0"/>
              </a:rPr>
              <a:t>on the grounds of public order, ruling that such interpretation is </a:t>
            </a:r>
            <a:r>
              <a:rPr lang="en-US" dirty="0" smtClean="0">
                <a:latin typeface="Times New Roman" panose="02020603050405020304" pitchFamily="18" charset="0"/>
                <a:cs typeface="Times New Roman" panose="02020603050405020304" pitchFamily="18" charset="0"/>
              </a:rPr>
              <a:t>discriminatory and </a:t>
            </a:r>
            <a:r>
              <a:rPr lang="en-US" dirty="0">
                <a:latin typeface="Times New Roman" panose="02020603050405020304" pitchFamily="18" charset="0"/>
                <a:cs typeface="Times New Roman" panose="02020603050405020304" pitchFamily="18" charset="0"/>
              </a:rPr>
              <a:t>unconstitutional.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Although </a:t>
            </a:r>
            <a:r>
              <a:rPr lang="en-US" dirty="0">
                <a:latin typeface="Times New Roman" panose="02020603050405020304" pitchFamily="18" charset="0"/>
                <a:cs typeface="Times New Roman" panose="02020603050405020304" pitchFamily="18" charset="0"/>
              </a:rPr>
              <a:t>the Court did not elaborate </a:t>
            </a:r>
            <a:r>
              <a:rPr lang="en-US" dirty="0" smtClean="0">
                <a:latin typeface="Times New Roman" panose="02020603050405020304" pitchFamily="18" charset="0"/>
                <a:cs typeface="Times New Roman" panose="02020603050405020304" pitchFamily="18" charset="0"/>
              </a:rPr>
              <a:t>in detail </a:t>
            </a:r>
            <a:r>
              <a:rPr lang="en-US" dirty="0">
                <a:latin typeface="Times New Roman" panose="02020603050405020304" pitchFamily="18" charset="0"/>
                <a:cs typeface="Times New Roman" panose="02020603050405020304" pitchFamily="18" charset="0"/>
              </a:rPr>
              <a:t>about sexual orientation or gender identity concepts as such, the wording of </a:t>
            </a:r>
            <a:r>
              <a:rPr lang="en-US" dirty="0" smtClean="0">
                <a:latin typeface="Times New Roman" panose="02020603050405020304" pitchFamily="18" charset="0"/>
                <a:cs typeface="Times New Roman" panose="02020603050405020304" pitchFamily="18" charset="0"/>
              </a:rPr>
              <a:t>the court </a:t>
            </a:r>
            <a:r>
              <a:rPr lang="en-US" dirty="0">
                <a:latin typeface="Times New Roman" panose="02020603050405020304" pitchFamily="18" charset="0"/>
                <a:cs typeface="Times New Roman" panose="02020603050405020304" pitchFamily="18" charset="0"/>
              </a:rPr>
              <a:t>in combination with its re-affirming statement on the importance of protection </a:t>
            </a:r>
            <a:r>
              <a:rPr lang="en-US" dirty="0" smtClean="0">
                <a:latin typeface="Times New Roman" panose="02020603050405020304" pitchFamily="18" charset="0"/>
                <a:cs typeface="Times New Roman" panose="02020603050405020304" pitchFamily="18" charset="0"/>
              </a:rPr>
              <a:t>of same-sex </a:t>
            </a:r>
            <a:r>
              <a:rPr lang="en-US" dirty="0">
                <a:latin typeface="Times New Roman" panose="02020603050405020304" pitchFamily="18" charset="0"/>
                <a:cs typeface="Times New Roman" panose="02020603050405020304" pitchFamily="18" charset="0"/>
              </a:rPr>
              <a:t>family relationship lays foundation for further recognition of the rights of </a:t>
            </a:r>
            <a:r>
              <a:rPr lang="en-US" dirty="0" err="1">
                <a:latin typeface="Times New Roman" panose="02020603050405020304" pitchFamily="18" charset="0"/>
                <a:cs typeface="Times New Roman" panose="02020603050405020304" pitchFamily="18" charset="0"/>
              </a:rPr>
              <a:t>samesex</a:t>
            </a:r>
            <a:r>
              <a:rPr lang="en-US" dirty="0">
                <a:latin typeface="Times New Roman" panose="02020603050405020304" pitchFamily="18" charset="0"/>
                <a:cs typeface="Times New Roman" panose="02020603050405020304" pitchFamily="18" charset="0"/>
              </a:rPr>
              <a:t> couples in Lithuania</a:t>
            </a: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rotWithShape="1">
          <a:blip r:embed="rId2"/>
          <a:srcRect t="11412" b="10615"/>
          <a:stretch/>
        </p:blipFill>
        <p:spPr>
          <a:xfrm>
            <a:off x="279811" y="451104"/>
            <a:ext cx="5226558" cy="4401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793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999139" y="547680"/>
            <a:ext cx="10353762" cy="3695136"/>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In Lithuania there </a:t>
            </a:r>
            <a:r>
              <a:rPr lang="en-US" dirty="0">
                <a:latin typeface="Times New Roman" panose="02020603050405020304" pitchFamily="18" charset="0"/>
                <a:cs typeface="Times New Roman" panose="02020603050405020304" pitchFamily="18" charset="0"/>
              </a:rPr>
              <a:t>are currently no specific rules directly prohibiting discrimination in relation </a:t>
            </a:r>
            <a:r>
              <a:rPr lang="en-US" dirty="0" smtClean="0">
                <a:latin typeface="Times New Roman" panose="02020603050405020304" pitchFamily="18" charset="0"/>
                <a:cs typeface="Times New Roman" panose="02020603050405020304" pitchFamily="18" charset="0"/>
              </a:rPr>
              <a:t>to  pregnancy </a:t>
            </a:r>
            <a:r>
              <a:rPr lang="en-US" dirty="0">
                <a:latin typeface="Times New Roman" panose="02020603050405020304" pitchFamily="18" charset="0"/>
                <a:cs typeface="Times New Roman" panose="02020603050405020304" pitchFamily="18" charset="0"/>
              </a:rPr>
              <a:t>and maternity, maternity leave, parental leave, adoption leave and </a:t>
            </a:r>
            <a:r>
              <a:rPr lang="en-US" dirty="0" smtClean="0">
                <a:latin typeface="Times New Roman" panose="02020603050405020304" pitchFamily="18" charset="0"/>
                <a:cs typeface="Times New Roman" panose="02020603050405020304" pitchFamily="18" charset="0"/>
              </a:rPr>
              <a:t>paternity leave</a:t>
            </a:r>
            <a:r>
              <a:rPr lang="en-US" dirty="0">
                <a:latin typeface="Times New Roman" panose="02020603050405020304" pitchFamily="18" charset="0"/>
                <a:cs typeface="Times New Roman" panose="02020603050405020304" pitchFamily="18" charset="0"/>
              </a:rPr>
              <a:t>. The majority of violations would definitely be covered by the general rules on nondiscrimination in the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Code and the EOAWM. Less </a:t>
            </a:r>
            <a:r>
              <a:rPr lang="en-US" dirty="0" err="1">
                <a:latin typeface="Times New Roman" panose="02020603050405020304" pitchFamily="18" charset="0"/>
                <a:cs typeface="Times New Roman" panose="02020603050405020304" pitchFamily="18" charset="0"/>
              </a:rPr>
              <a:t>favourable</a:t>
            </a:r>
            <a:r>
              <a:rPr lang="en-US" dirty="0">
                <a:latin typeface="Times New Roman" panose="02020603050405020304" pitchFamily="18" charset="0"/>
                <a:cs typeface="Times New Roman" panose="02020603050405020304" pitchFamily="18" charset="0"/>
              </a:rPr>
              <a:t> treatment because </a:t>
            </a:r>
            <a:r>
              <a:rPr lang="en-US" dirty="0" smtClean="0">
                <a:latin typeface="Times New Roman" panose="02020603050405020304" pitchFamily="18" charset="0"/>
                <a:cs typeface="Times New Roman" panose="02020603050405020304" pitchFamily="18" charset="0"/>
              </a:rPr>
              <a:t>of pregnancy</a:t>
            </a:r>
            <a:r>
              <a:rPr lang="en-US" dirty="0">
                <a:latin typeface="Times New Roman" panose="02020603050405020304" pitchFamily="18" charset="0"/>
                <a:cs typeface="Times New Roman" panose="02020603050405020304" pitchFamily="18" charset="0"/>
              </a:rPr>
              <a:t>, the birth of a child and breastfeeding is only directly prohibited in the area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provision of services and the sale of goods (Article 7 No 3 of the EOAWM).</a:t>
            </a: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5155103" y="3019718"/>
            <a:ext cx="5548160" cy="3418317"/>
          </a:xfrm>
          <a:prstGeom prst="rect">
            <a:avLst/>
          </a:prstGeom>
          <a:ln>
            <a:noFill/>
          </a:ln>
          <a:effectLst>
            <a:softEdge rad="112500"/>
          </a:effectLst>
        </p:spPr>
      </p:pic>
    </p:spTree>
    <p:extLst>
      <p:ext uri="{BB962C8B-B14F-4D97-AF65-F5344CB8AC3E}">
        <p14:creationId xmlns:p14="http://schemas.microsoft.com/office/powerpoint/2010/main" val="327725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38307" y="214513"/>
            <a:ext cx="10353761" cy="1326321"/>
          </a:xfrm>
        </p:spPr>
        <p:txBody>
          <a:bodyPr/>
          <a:lstStyle/>
          <a:p>
            <a:r>
              <a:rPr lang="en-US" dirty="0">
                <a:latin typeface="Times New Roman" panose="02020603050405020304" pitchFamily="18" charset="0"/>
                <a:cs typeface="Times New Roman" panose="02020603050405020304" pitchFamily="18" charset="0"/>
              </a:rPr>
              <a:t>Scope of the prohibition of harassment</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16259" y="1455490"/>
            <a:ext cx="6378750" cy="5193928"/>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Theoretically, the definition of harassment covers all areas which fall within the scope </a:t>
            </a:r>
            <a:r>
              <a:rPr lang="en-US" dirty="0" smtClean="0">
                <a:latin typeface="Times New Roman" panose="02020603050405020304" pitchFamily="18" charset="0"/>
                <a:cs typeface="Times New Roman" panose="02020603050405020304" pitchFamily="18" charset="0"/>
              </a:rPr>
              <a:t>of application </a:t>
            </a:r>
            <a:r>
              <a:rPr lang="en-US" dirty="0">
                <a:latin typeface="Times New Roman" panose="02020603050405020304" pitchFamily="18" charset="0"/>
                <a:cs typeface="Times New Roman" panose="02020603050405020304" pitchFamily="18" charset="0"/>
              </a:rPr>
              <a:t>of the EOAWM and EOA (actions by state institutions and the provision </a:t>
            </a:r>
            <a:r>
              <a:rPr lang="en-US" dirty="0" smtClean="0">
                <a:latin typeface="Times New Roman" panose="02020603050405020304" pitchFamily="18" charset="0"/>
                <a:cs typeface="Times New Roman" panose="02020603050405020304" pitchFamily="18" charset="0"/>
              </a:rPr>
              <a:t>of services </a:t>
            </a:r>
            <a:r>
              <a:rPr lang="en-US" dirty="0">
                <a:latin typeface="Times New Roman" panose="02020603050405020304" pitchFamily="18" charset="0"/>
                <a:cs typeface="Times New Roman" panose="02020603050405020304" pitchFamily="18" charset="0"/>
              </a:rPr>
              <a:t>– consumer protection, education, employment, public service, </a:t>
            </a:r>
            <a:r>
              <a:rPr lang="en-US" dirty="0" smtClean="0">
                <a:latin typeface="Times New Roman" panose="02020603050405020304" pitchFamily="18" charset="0"/>
                <a:cs typeface="Times New Roman" panose="02020603050405020304" pitchFamily="18" charset="0"/>
              </a:rPr>
              <a:t>professional </a:t>
            </a:r>
            <a:r>
              <a:rPr lang="en-US" dirty="0" err="1" smtClean="0">
                <a:latin typeface="Times New Roman" panose="02020603050405020304" pitchFamily="18" charset="0"/>
                <a:cs typeface="Times New Roman" panose="02020603050405020304" pitchFamily="18" charset="0"/>
              </a:rPr>
              <a:t>organisations</a:t>
            </a:r>
            <a:r>
              <a:rPr lang="en-US" dirty="0">
                <a:latin typeface="Times New Roman" panose="02020603050405020304" pitchFamily="18" charset="0"/>
                <a:cs typeface="Times New Roman" panose="02020603050405020304" pitchFamily="18" charset="0"/>
              </a:rPr>
              <a:t>). However, provisions expressly addressing harassment as a prohibited </a:t>
            </a:r>
            <a:r>
              <a:rPr lang="en-US" dirty="0" smtClean="0">
                <a:latin typeface="Times New Roman" panose="02020603050405020304" pitchFamily="18" charset="0"/>
                <a:cs typeface="Times New Roman" panose="02020603050405020304" pitchFamily="18" charset="0"/>
              </a:rPr>
              <a:t>act or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are lacking in the legislation. The EOAWM </a:t>
            </a:r>
            <a:r>
              <a:rPr lang="en-US" dirty="0" err="1">
                <a:latin typeface="Times New Roman" panose="02020603050405020304" pitchFamily="18" charset="0"/>
                <a:cs typeface="Times New Roman" panose="02020603050405020304" pitchFamily="18" charset="0"/>
              </a:rPr>
              <a:t>expressis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verbis</a:t>
            </a:r>
            <a:r>
              <a:rPr lang="en-US" dirty="0">
                <a:latin typeface="Times New Roman" panose="02020603050405020304" pitchFamily="18" charset="0"/>
                <a:cs typeface="Times New Roman" panose="02020603050405020304" pitchFamily="18" charset="0"/>
              </a:rPr>
              <a:t> only </a:t>
            </a:r>
            <a:r>
              <a:rPr lang="en-US" dirty="0" smtClean="0">
                <a:latin typeface="Times New Roman" panose="02020603050405020304" pitchFamily="18" charset="0"/>
                <a:cs typeface="Times New Roman" panose="02020603050405020304" pitchFamily="18" charset="0"/>
              </a:rPr>
              <a:t>requires harassment </a:t>
            </a:r>
            <a:r>
              <a:rPr lang="en-US" dirty="0">
                <a:latin typeface="Times New Roman" panose="02020603050405020304" pitchFamily="18" charset="0"/>
                <a:cs typeface="Times New Roman" panose="02020603050405020304" pitchFamily="18" charset="0"/>
              </a:rPr>
              <a:t>to be actively prevented in an employment relationship. The EOA, which </a:t>
            </a:r>
            <a:r>
              <a:rPr lang="en-US" dirty="0" smtClean="0">
                <a:latin typeface="Times New Roman" panose="02020603050405020304" pitchFamily="18" charset="0"/>
                <a:cs typeface="Times New Roman" panose="02020603050405020304" pitchFamily="18" charset="0"/>
              </a:rPr>
              <a:t>also covers </a:t>
            </a:r>
            <a:r>
              <a:rPr lang="en-US" dirty="0">
                <a:latin typeface="Times New Roman" panose="02020603050405020304" pitchFamily="18" charset="0"/>
                <a:cs typeface="Times New Roman" panose="02020603050405020304" pitchFamily="18" charset="0"/>
              </a:rPr>
              <a:t>discrimination on the grounds of gender, broadens the scope of this provision </a:t>
            </a:r>
            <a:r>
              <a:rPr lang="en-US" dirty="0" smtClean="0">
                <a:latin typeface="Times New Roman" panose="02020603050405020304" pitchFamily="18" charset="0"/>
                <a:cs typeface="Times New Roman" panose="02020603050405020304" pitchFamily="18" charset="0"/>
              </a:rPr>
              <a:t>to include </a:t>
            </a:r>
            <a:r>
              <a:rPr lang="en-US" dirty="0">
                <a:latin typeface="Times New Roman" panose="02020603050405020304" pitchFamily="18" charset="0"/>
                <a:cs typeface="Times New Roman" panose="02020603050405020304" pitchFamily="18" charset="0"/>
              </a:rPr>
              <a:t>education</a:t>
            </a:r>
            <a:endParaRPr lang="lt-LT" dirty="0">
              <a:latin typeface="Times New Roman" panose="02020603050405020304" pitchFamily="18" charset="0"/>
              <a:cs typeface="Times New Roman" panose="02020603050405020304" pitchFamily="18" charset="0"/>
            </a:endParaRPr>
          </a:p>
        </p:txBody>
      </p:sp>
      <p:pic>
        <p:nvPicPr>
          <p:cNvPr id="6" name="Paveikslėlis 5"/>
          <p:cNvPicPr>
            <a:picLocks noChangeAspect="1"/>
          </p:cNvPicPr>
          <p:nvPr/>
        </p:nvPicPr>
        <p:blipFill>
          <a:blip r:embed="rId2"/>
          <a:stretch>
            <a:fillRect/>
          </a:stretch>
        </p:blipFill>
        <p:spPr>
          <a:xfrm>
            <a:off x="7953391" y="1284802"/>
            <a:ext cx="3655541" cy="4253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378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0" y="0"/>
            <a:ext cx="12192000" cy="6858000"/>
          </a:xfrm>
          <a:prstGeom prst="rect">
            <a:avLst/>
          </a:prstGeom>
        </p:spPr>
      </p:pic>
      <p:sp>
        <p:nvSpPr>
          <p:cNvPr id="2" name="Pavadinimas 1"/>
          <p:cNvSpPr>
            <a:spLocks noGrp="1"/>
          </p:cNvSpPr>
          <p:nvPr>
            <p:ph type="title"/>
          </p:nvPr>
        </p:nvSpPr>
        <p:spPr>
          <a:xfrm>
            <a:off x="512119" y="198983"/>
            <a:ext cx="4640650" cy="1326321"/>
          </a:xfrm>
        </p:spPr>
        <p:txBody>
          <a:bodyPr/>
          <a:lstStyle/>
          <a:p>
            <a:r>
              <a:rPr lang="lt-LT" dirty="0" err="1">
                <a:solidFill>
                  <a:schemeClr val="bg1"/>
                </a:solidFill>
                <a:latin typeface="Times New Roman" panose="02020603050405020304" pitchFamily="18" charset="0"/>
                <a:cs typeface="Times New Roman" panose="02020603050405020304" pitchFamily="18" charset="0"/>
              </a:rPr>
              <a:t>Equal</a:t>
            </a:r>
            <a:r>
              <a:rPr lang="lt-LT" dirty="0">
                <a:solidFill>
                  <a:schemeClr val="bg1"/>
                </a:solidFill>
                <a:latin typeface="Times New Roman" panose="02020603050405020304" pitchFamily="18" charset="0"/>
                <a:cs typeface="Times New Roman" panose="02020603050405020304" pitchFamily="18" charset="0"/>
              </a:rPr>
              <a:t> </a:t>
            </a:r>
            <a:r>
              <a:rPr lang="lt-LT" dirty="0" err="1">
                <a:solidFill>
                  <a:schemeClr val="bg1"/>
                </a:solidFill>
                <a:latin typeface="Times New Roman" panose="02020603050405020304" pitchFamily="18" charset="0"/>
                <a:cs typeface="Times New Roman" panose="02020603050405020304" pitchFamily="18" charset="0"/>
              </a:rPr>
              <a:t>pay</a:t>
            </a:r>
            <a:endParaRPr lang="lt-LT" dirty="0">
              <a:solidFill>
                <a:schemeClr val="bg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1523395" y="4376928"/>
            <a:ext cx="6157565" cy="2316480"/>
          </a:xfrm>
        </p:spPr>
        <p:txBody>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Under </a:t>
            </a:r>
            <a:r>
              <a:rPr lang="en-US" dirty="0" err="1">
                <a:solidFill>
                  <a:schemeClr val="bg1"/>
                </a:solidFill>
                <a:latin typeface="Times New Roman" panose="02020603050405020304" pitchFamily="18" charset="0"/>
                <a:cs typeface="Times New Roman" panose="02020603050405020304" pitchFamily="18" charset="0"/>
              </a:rPr>
              <a:t>labour</a:t>
            </a:r>
            <a:r>
              <a:rPr lang="en-US" dirty="0">
                <a:solidFill>
                  <a:schemeClr val="bg1"/>
                </a:solidFill>
                <a:latin typeface="Times New Roman" panose="02020603050405020304" pitchFamily="18" charset="0"/>
                <a:cs typeface="Times New Roman" panose="02020603050405020304" pitchFamily="18" charset="0"/>
              </a:rPr>
              <a:t> legislation (Article 26(2) p. 4 of the </a:t>
            </a:r>
            <a:r>
              <a:rPr lang="en-US" dirty="0" err="1">
                <a:solidFill>
                  <a:schemeClr val="bg1"/>
                </a:solidFill>
                <a:latin typeface="Times New Roman" panose="02020603050405020304" pitchFamily="18" charset="0"/>
                <a:cs typeface="Times New Roman" panose="02020603050405020304" pitchFamily="18" charset="0"/>
              </a:rPr>
              <a:t>Labour</a:t>
            </a:r>
            <a:r>
              <a:rPr lang="en-US" dirty="0">
                <a:solidFill>
                  <a:schemeClr val="bg1"/>
                </a:solidFill>
                <a:latin typeface="Times New Roman" panose="02020603050405020304" pitchFamily="18" charset="0"/>
                <a:cs typeface="Times New Roman" panose="02020603050405020304" pitchFamily="18" charset="0"/>
              </a:rPr>
              <a:t> Code) employers must </a:t>
            </a:r>
            <a:r>
              <a:rPr lang="en-US" dirty="0" smtClean="0">
                <a:solidFill>
                  <a:schemeClr val="bg1"/>
                </a:solidFill>
                <a:latin typeface="Times New Roman" panose="02020603050405020304" pitchFamily="18" charset="0"/>
                <a:cs typeface="Times New Roman" panose="02020603050405020304" pitchFamily="18" charset="0"/>
              </a:rPr>
              <a:t>observe the </a:t>
            </a:r>
            <a:r>
              <a:rPr lang="en-US" dirty="0">
                <a:solidFill>
                  <a:schemeClr val="bg1"/>
                </a:solidFill>
                <a:latin typeface="Times New Roman" panose="02020603050405020304" pitchFamily="18" charset="0"/>
                <a:cs typeface="Times New Roman" panose="02020603050405020304" pitchFamily="18" charset="0"/>
              </a:rPr>
              <a:t>principle of equal pay for men and women for equal work and work of equal value. </a:t>
            </a:r>
            <a:r>
              <a:rPr lang="en-US" dirty="0" smtClean="0">
                <a:solidFill>
                  <a:schemeClr val="bg1"/>
                </a:solidFill>
                <a:latin typeface="Times New Roman" panose="02020603050405020304" pitchFamily="18" charset="0"/>
                <a:cs typeface="Times New Roman" panose="02020603050405020304" pitchFamily="18" charset="0"/>
              </a:rPr>
              <a:t> In </a:t>
            </a:r>
            <a:r>
              <a:rPr lang="en-US" dirty="0">
                <a:solidFill>
                  <a:schemeClr val="bg1"/>
                </a:solidFill>
                <a:latin typeface="Times New Roman" panose="02020603050405020304" pitchFamily="18" charset="0"/>
                <a:cs typeface="Times New Roman" panose="02020603050405020304" pitchFamily="18" charset="0"/>
              </a:rPr>
              <a:t>addition, the payment of different wages is prohibited by the EOA and EOAWM. </a:t>
            </a:r>
            <a:endParaRPr lang="lt-LT"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40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16259" y="803712"/>
            <a:ext cx="10353762" cy="3695136"/>
          </a:xfrm>
        </p:spPr>
        <p:txBody>
          <a:bodyPr>
            <a:normAutofit/>
          </a:bodyPr>
          <a:lstStyle/>
          <a:p>
            <a:pPr marL="0" indent="0" algn="just">
              <a:buNone/>
            </a:pPr>
            <a:r>
              <a:rPr lang="en-US" sz="1800" dirty="0" smtClean="0">
                <a:effectLst/>
                <a:latin typeface="Times New Roman" panose="02020603050405020304" pitchFamily="18" charset="0"/>
                <a:cs typeface="Times New Roman" panose="02020603050405020304" pitchFamily="18" charset="0"/>
              </a:rPr>
              <a:t>In </a:t>
            </a:r>
            <a:r>
              <a:rPr lang="en-US" sz="1800" dirty="0">
                <a:effectLst/>
                <a:latin typeface="Times New Roman" panose="02020603050405020304" pitchFamily="18" charset="0"/>
                <a:cs typeface="Times New Roman" panose="02020603050405020304" pitchFamily="18" charset="0"/>
              </a:rPr>
              <a:t>Lithuania various persons belonging to different national, ethnic or religious groups face </a:t>
            </a:r>
            <a:r>
              <a:rPr lang="en-US" sz="1800" dirty="0" err="1">
                <a:effectLst/>
                <a:latin typeface="Times New Roman" panose="02020603050405020304" pitchFamily="18" charset="0"/>
                <a:cs typeface="Times New Roman" panose="02020603050405020304" pitchFamily="18" charset="0"/>
              </a:rPr>
              <a:t>unfavourable</a:t>
            </a:r>
            <a:r>
              <a:rPr lang="en-US" sz="1800" dirty="0">
                <a:effectLst/>
                <a:latin typeface="Times New Roman" panose="02020603050405020304" pitchFamily="18" charset="0"/>
                <a:cs typeface="Times New Roman" panose="02020603050405020304" pitchFamily="18" charset="0"/>
              </a:rPr>
              <a:t> treatment. In 2005 the Office of the </a:t>
            </a:r>
            <a:r>
              <a:rPr lang="en-US" sz="1800" dirty="0" smtClean="0">
                <a:effectLst/>
                <a:latin typeface="Times New Roman" panose="02020603050405020304" pitchFamily="18" charset="0"/>
                <a:cs typeface="Times New Roman" panose="02020603050405020304" pitchFamily="18" charset="0"/>
              </a:rPr>
              <a:t>Equal Ombudsman </a:t>
            </a:r>
            <a:r>
              <a:rPr lang="en-US" sz="1800" dirty="0">
                <a:effectLst/>
                <a:latin typeface="Times New Roman" panose="02020603050405020304" pitchFamily="18" charset="0"/>
                <a:cs typeface="Times New Roman" panose="02020603050405020304" pitchFamily="18" charset="0"/>
              </a:rPr>
              <a:t>received 15 complaints concerning discrimination based on </a:t>
            </a:r>
            <a:r>
              <a:rPr lang="en-US" sz="1800" dirty="0" smtClean="0">
                <a:effectLst/>
                <a:latin typeface="Times New Roman" panose="02020603050405020304" pitchFamily="18" charset="0"/>
                <a:cs typeface="Times New Roman" panose="02020603050405020304" pitchFamily="18" charset="0"/>
              </a:rPr>
              <a:t>ethnicity. According </a:t>
            </a:r>
            <a:r>
              <a:rPr lang="en-US" sz="1800" dirty="0">
                <a:effectLst/>
                <a:latin typeface="Times New Roman" panose="02020603050405020304" pitchFamily="18" charset="0"/>
                <a:cs typeface="Times New Roman" panose="02020603050405020304" pitchFamily="18" charset="0"/>
              </a:rPr>
              <a:t>to the data provided by the Centre for Ethnic Studies, </a:t>
            </a:r>
            <a:r>
              <a:rPr lang="en-US" sz="1800" dirty="0" smtClean="0">
                <a:effectLst/>
                <a:latin typeface="Times New Roman" panose="02020603050405020304" pitchFamily="18" charset="0"/>
                <a:cs typeface="Times New Roman" panose="02020603050405020304" pitchFamily="18" charset="0"/>
              </a:rPr>
              <a:t>Roma people</a:t>
            </a:r>
            <a:r>
              <a:rPr lang="en-US" sz="1800" dirty="0">
                <a:effectLst/>
                <a:latin typeface="Times New Roman" panose="02020603050405020304" pitchFamily="18" charset="0"/>
                <a:cs typeface="Times New Roman" panose="02020603050405020304" pitchFamily="18" charset="0"/>
              </a:rPr>
              <a:t>, Chechens, refugees and Muslims are regarded with </a:t>
            </a:r>
            <a:r>
              <a:rPr lang="en-US" sz="1800" dirty="0" smtClean="0">
                <a:effectLst/>
                <a:latin typeface="Times New Roman" panose="02020603050405020304" pitchFamily="18" charset="0"/>
                <a:cs typeface="Times New Roman" panose="02020603050405020304" pitchFamily="18" charset="0"/>
              </a:rPr>
              <a:t>disfavor most </a:t>
            </a:r>
            <a:r>
              <a:rPr lang="en-US" sz="1800" dirty="0">
                <a:effectLst/>
                <a:latin typeface="Times New Roman" panose="02020603050405020304" pitchFamily="18" charset="0"/>
                <a:cs typeface="Times New Roman" panose="02020603050405020304" pitchFamily="18" charset="0"/>
              </a:rPr>
              <a:t>of all in Lithuania. The (Council of Europe) European </a:t>
            </a:r>
            <a:r>
              <a:rPr lang="en-US" sz="1800" dirty="0" smtClean="0">
                <a:effectLst/>
                <a:latin typeface="Times New Roman" panose="02020603050405020304" pitchFamily="18" charset="0"/>
                <a:cs typeface="Times New Roman" panose="02020603050405020304" pitchFamily="18" charset="0"/>
              </a:rPr>
              <a:t>Commission against </a:t>
            </a:r>
            <a:r>
              <a:rPr lang="en-US" sz="1800" dirty="0">
                <a:effectLst/>
                <a:latin typeface="Times New Roman" panose="02020603050405020304" pitchFamily="18" charset="0"/>
                <a:cs typeface="Times New Roman" panose="02020603050405020304" pitchFamily="18" charset="0"/>
              </a:rPr>
              <a:t>Racism and Intolerance has expressed its concern about the complicated situation of refugees and Lithuanian Roma people. Public institutions are incapable of taking effective measures to help socially </a:t>
            </a:r>
            <a:r>
              <a:rPr lang="en-US" sz="1800" dirty="0" smtClean="0">
                <a:effectLst/>
                <a:latin typeface="Times New Roman" panose="02020603050405020304" pitchFamily="18" charset="0"/>
                <a:cs typeface="Times New Roman" panose="02020603050405020304" pitchFamily="18" charset="0"/>
              </a:rPr>
              <a:t>excluded groups </a:t>
            </a:r>
            <a:r>
              <a:rPr lang="en-US" sz="1800" dirty="0">
                <a:effectLst/>
                <a:latin typeface="Times New Roman" panose="02020603050405020304" pitchFamily="18" charset="0"/>
                <a:cs typeface="Times New Roman" panose="02020603050405020304" pitchFamily="18" charset="0"/>
              </a:rPr>
              <a:t>to integrate, while society often tends to condemn them. </a:t>
            </a:r>
            <a:r>
              <a:rPr lang="en-US" sz="1800" dirty="0" smtClean="0">
                <a:effectLst/>
                <a:latin typeface="Times New Roman" panose="02020603050405020304" pitchFamily="18" charset="0"/>
                <a:cs typeface="Times New Roman" panose="02020603050405020304" pitchFamily="18" charset="0"/>
              </a:rPr>
              <a:t>Careless and </a:t>
            </a:r>
            <a:r>
              <a:rPr lang="en-US" sz="1800" dirty="0">
                <a:effectLst/>
                <a:latin typeface="Times New Roman" panose="02020603050405020304" pitchFamily="18" charset="0"/>
                <a:cs typeface="Times New Roman" panose="02020603050405020304" pitchFamily="18" charset="0"/>
              </a:rPr>
              <a:t>unfounded </a:t>
            </a:r>
            <a:r>
              <a:rPr lang="en-US" sz="1800" dirty="0" err="1">
                <a:effectLst/>
                <a:latin typeface="Times New Roman" panose="02020603050405020304" pitchFamily="18" charset="0"/>
                <a:cs typeface="Times New Roman" panose="02020603050405020304" pitchFamily="18" charset="0"/>
              </a:rPr>
              <a:t>generalisations</a:t>
            </a:r>
            <a:r>
              <a:rPr lang="en-US" sz="1800" dirty="0">
                <a:effectLst/>
                <a:latin typeface="Times New Roman" panose="02020603050405020304" pitchFamily="18" charset="0"/>
                <a:cs typeface="Times New Roman" panose="02020603050405020304" pitchFamily="18" charset="0"/>
              </a:rPr>
              <a:t>, such as ‘“they are all like that’“ often </a:t>
            </a:r>
            <a:r>
              <a:rPr lang="en-US" sz="1800" dirty="0" smtClean="0">
                <a:effectLst/>
                <a:latin typeface="Times New Roman" panose="02020603050405020304" pitchFamily="18" charset="0"/>
                <a:cs typeface="Times New Roman" panose="02020603050405020304" pitchFamily="18" charset="0"/>
              </a:rPr>
              <a:t>harm innocent </a:t>
            </a:r>
            <a:r>
              <a:rPr lang="en-US" sz="1800" dirty="0">
                <a:effectLst/>
                <a:latin typeface="Times New Roman" panose="02020603050405020304" pitchFamily="18" charset="0"/>
                <a:cs typeface="Times New Roman" panose="02020603050405020304" pitchFamily="18" charset="0"/>
              </a:rPr>
              <a:t>people, belonging to “disliked“ national or religious groups</a:t>
            </a:r>
            <a:r>
              <a:rPr lang="en-US" sz="1600" dirty="0">
                <a:effectLst/>
                <a:latin typeface="Times New Roman" panose="02020603050405020304" pitchFamily="18" charset="0"/>
                <a:cs typeface="Times New Roman" panose="02020603050405020304" pitchFamily="18" charset="0"/>
              </a:rPr>
              <a:t>.</a:t>
            </a:r>
            <a:endParaRPr lang="lt-LT" sz="1600" dirty="0">
              <a:effectLst/>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4075877" y="3681558"/>
            <a:ext cx="5565789" cy="2889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379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21186" y="547680"/>
            <a:ext cx="10961213" cy="4975296"/>
          </a:xfrm>
        </p:spPr>
        <p:txBody>
          <a:bodyPr>
            <a:normAutofit/>
          </a:bodyPr>
          <a:lstStyle/>
          <a:p>
            <a:pPr marL="0" indent="0" algn="just">
              <a:buNone/>
            </a:pPr>
            <a:r>
              <a:rPr lang="en-US" sz="1800" dirty="0" smtClean="0">
                <a:latin typeface="Times New Roman" panose="02020603050405020304" pitchFamily="18" charset="0"/>
                <a:cs typeface="Times New Roman" panose="02020603050405020304" pitchFamily="18" charset="0"/>
              </a:rPr>
              <a:t>	“My </a:t>
            </a:r>
            <a:r>
              <a:rPr lang="en-US" sz="1800" dirty="0">
                <a:latin typeface="Times New Roman" panose="02020603050405020304" pitchFamily="18" charset="0"/>
                <a:cs typeface="Times New Roman" panose="02020603050405020304" pitchFamily="18" charset="0"/>
              </a:rPr>
              <a:t>name is Kumar </a:t>
            </a:r>
            <a:r>
              <a:rPr lang="en-US" sz="1800" dirty="0" err="1">
                <a:latin typeface="Times New Roman" panose="02020603050405020304" pitchFamily="18" charset="0"/>
                <a:cs typeface="Times New Roman" panose="02020603050405020304" pitchFamily="18" charset="0"/>
              </a:rPr>
              <a:t>Anubhav</a:t>
            </a:r>
            <a:r>
              <a:rPr lang="en-US" sz="1800" dirty="0">
                <a:latin typeface="Times New Roman" panose="02020603050405020304" pitchFamily="18" charset="0"/>
                <a:cs typeface="Times New Roman" panose="02020603050405020304" pitchFamily="18" charset="0"/>
              </a:rPr>
              <a:t> Tiwari and I am from India. I came here to complete my Research/PhD at Kaunas University of Technology and although job opportunities are very limited for international people, I have got a job as a lecturer at Kaunas University of Technology. It means that there are no barriers for people who have potential and they do not discriminate against people based on nationality or race. </a:t>
            </a:r>
          </a:p>
          <a:p>
            <a:pPr marL="0" indent="0" algn="just">
              <a:buNone/>
            </a:pPr>
            <a:r>
              <a:rPr lang="en-US" sz="1800" dirty="0" smtClean="0">
                <a:latin typeface="Times New Roman" panose="02020603050405020304" pitchFamily="18" charset="0"/>
                <a:cs typeface="Times New Roman" panose="02020603050405020304" pitchFamily="18" charset="0"/>
              </a:rPr>
              <a:t>	I have to say that Lithuania </a:t>
            </a:r>
            <a:r>
              <a:rPr lang="en-US" sz="1800" dirty="0">
                <a:latin typeface="Times New Roman" panose="02020603050405020304" pitchFamily="18" charset="0"/>
                <a:cs typeface="Times New Roman" panose="02020603050405020304" pitchFamily="18" charset="0"/>
              </a:rPr>
              <a:t>is a very calm and peaceful country, </a:t>
            </a:r>
            <a:r>
              <a:rPr lang="en-US" sz="1800" dirty="0">
                <a:effectLst/>
                <a:latin typeface="Times New Roman" panose="02020603050405020304" pitchFamily="18" charset="0"/>
                <a:cs typeface="Times New Roman" panose="02020603050405020304" pitchFamily="18" charset="0"/>
              </a:rPr>
              <a:t>I urge all international students and people who live in Lithuania not to have bad notions about the country just because of the some bad people. We already know that Lithuanians are really helpful and warm people and if we are good to them, they will return their </a:t>
            </a:r>
            <a:r>
              <a:rPr lang="en-US" sz="1800" dirty="0" smtClean="0">
                <a:effectLst/>
                <a:latin typeface="Times New Roman" panose="02020603050405020304" pitchFamily="18" charset="0"/>
                <a:cs typeface="Times New Roman" panose="02020603050405020304" pitchFamily="18" charset="0"/>
              </a:rPr>
              <a:t>best.”</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algn="just"/>
            <a:endParaRPr lang="lt-LT" dirty="0"/>
          </a:p>
        </p:txBody>
      </p:sp>
      <p:pic>
        <p:nvPicPr>
          <p:cNvPr id="4" name="Paveikslėlis 3"/>
          <p:cNvPicPr>
            <a:picLocks noChangeAspect="1"/>
          </p:cNvPicPr>
          <p:nvPr/>
        </p:nvPicPr>
        <p:blipFill rotWithShape="1">
          <a:blip r:embed="rId2"/>
          <a:srcRect l="17850" t="20772" r="17511" b="17782"/>
          <a:stretch/>
        </p:blipFill>
        <p:spPr>
          <a:xfrm>
            <a:off x="2676230" y="3454672"/>
            <a:ext cx="5102266" cy="3031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8670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Damaskas</Template>
  <TotalTime>5794</TotalTime>
  <Words>822</Words>
  <Application>Microsoft Office PowerPoint</Application>
  <PresentationFormat>Plačiaekranė</PresentationFormat>
  <Paragraphs>20</Paragraphs>
  <Slides>11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Bookman Old Style</vt:lpstr>
      <vt:lpstr>Rockwell</vt:lpstr>
      <vt:lpstr>Times New Roman</vt:lpstr>
      <vt:lpstr>Damask</vt:lpstr>
      <vt:lpstr>DISCRIMINATION IN LITHUANIA  </vt:lpstr>
      <vt:lpstr>FORMS OF DISCRIMINATION</vt:lpstr>
      <vt:lpstr>„PowerPoint“ pateiktis</vt:lpstr>
      <vt:lpstr>„PowerPoint“ pateiktis</vt:lpstr>
      <vt:lpstr>„PowerPoint“ pateiktis</vt:lpstr>
      <vt:lpstr>Scope of the prohibition of harassment</vt:lpstr>
      <vt:lpstr>Equal pay</vt:lpstr>
      <vt:lpstr>„PowerPoint“ pateiktis</vt:lpstr>
      <vt:lpstr>„PowerPoint“ pateiktis</vt:lpstr>
      <vt:lpstr>„PowerPoint“ pateiktis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dc:title>
  <dc:creator>User</dc:creator>
  <cp:lastModifiedBy>Raminta Gavėnavičienė</cp:lastModifiedBy>
  <cp:revision>23</cp:revision>
  <dcterms:created xsi:type="dcterms:W3CDTF">2020-02-27T17:29:28Z</dcterms:created>
  <dcterms:modified xsi:type="dcterms:W3CDTF">2020-09-28T11:08:38Z</dcterms:modified>
</cp:coreProperties>
</file>