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4-06T17:50:35.743"/>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4/6/2021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96618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7757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7885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3285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8491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4766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97337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670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2322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119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4/6/2021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337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4/6/2021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07990262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FA5B9DB-0BF9-4260-A97B-936524F96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okaz jasny w czarnym pomieszczeniu">
            <a:extLst>
              <a:ext uri="{FF2B5EF4-FFF2-40B4-BE49-F238E27FC236}">
                <a16:creationId xmlns:a16="http://schemas.microsoft.com/office/drawing/2014/main" id="{8B33BDB3-DF22-4797-A832-7B0A70DC0411}"/>
              </a:ext>
            </a:extLst>
          </p:cNvPr>
          <p:cNvPicPr>
            <a:picLocks noChangeAspect="1"/>
          </p:cNvPicPr>
          <p:nvPr/>
        </p:nvPicPr>
        <p:blipFill rotWithShape="1">
          <a:blip r:embed="rId2">
            <a:alphaModFix amt="50000"/>
          </a:blip>
          <a:srcRect/>
          <a:stretch/>
        </p:blipFill>
        <p:spPr>
          <a:xfrm>
            <a:off x="20" y="10"/>
            <a:ext cx="12191979" cy="6857990"/>
          </a:xfrm>
          <a:prstGeom prst="rect">
            <a:avLst/>
          </a:prstGeom>
        </p:spPr>
      </p:pic>
      <p:sp>
        <p:nvSpPr>
          <p:cNvPr id="11" name="Freeform: Shape 10">
            <a:extLst>
              <a:ext uri="{FF2B5EF4-FFF2-40B4-BE49-F238E27FC236}">
                <a16:creationId xmlns:a16="http://schemas.microsoft.com/office/drawing/2014/main" id="{59824785-89B4-4433-955A-F2C847B15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859" y="614291"/>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chemeClr val="accent1"/>
          </a:solidFill>
          <a:ln w="9525" cap="flat">
            <a:noFill/>
            <a:prstDash val="solid"/>
            <a:miter/>
          </a:ln>
        </p:spPr>
        <p:txBody>
          <a:bodyPr rtlCol="0" anchor="ctr"/>
          <a:lstStyle/>
          <a:p>
            <a:endParaRPr lang="en-US"/>
          </a:p>
        </p:txBody>
      </p:sp>
      <p:sp>
        <p:nvSpPr>
          <p:cNvPr id="2" name="Tytuł 1">
            <a:extLst>
              <a:ext uri="{FF2B5EF4-FFF2-40B4-BE49-F238E27FC236}">
                <a16:creationId xmlns:a16="http://schemas.microsoft.com/office/drawing/2014/main" id="{980BBB5B-53BE-438F-9249-977A40A3C6A4}"/>
              </a:ext>
            </a:extLst>
          </p:cNvPr>
          <p:cNvSpPr>
            <a:spLocks noGrp="1"/>
          </p:cNvSpPr>
          <p:nvPr>
            <p:ph type="ctrTitle"/>
          </p:nvPr>
        </p:nvSpPr>
        <p:spPr>
          <a:xfrm>
            <a:off x="2066925" y="1731762"/>
            <a:ext cx="8058150" cy="2453841"/>
          </a:xfrm>
        </p:spPr>
        <p:txBody>
          <a:bodyPr>
            <a:normAutofit fontScale="90000"/>
          </a:bodyPr>
          <a:lstStyle/>
          <a:p>
            <a:pPr algn="ctr"/>
            <a:r>
              <a:rPr lang="pl-PL" sz="8800" dirty="0"/>
              <a:t>KARDYNAŁ STEFAN WYSZYŃSKI </a:t>
            </a:r>
          </a:p>
        </p:txBody>
      </p:sp>
      <p:sp>
        <p:nvSpPr>
          <p:cNvPr id="3" name="Podtytuł 2">
            <a:extLst>
              <a:ext uri="{FF2B5EF4-FFF2-40B4-BE49-F238E27FC236}">
                <a16:creationId xmlns:a16="http://schemas.microsoft.com/office/drawing/2014/main" id="{BC0EAD1E-5668-44FB-AD1D-77C2391F1182}"/>
              </a:ext>
            </a:extLst>
          </p:cNvPr>
          <p:cNvSpPr>
            <a:spLocks noGrp="1"/>
          </p:cNvSpPr>
          <p:nvPr>
            <p:ph type="subTitle" idx="1"/>
          </p:nvPr>
        </p:nvSpPr>
        <p:spPr>
          <a:xfrm>
            <a:off x="3228975" y="4599432"/>
            <a:ext cx="5734051" cy="934593"/>
          </a:xfrm>
        </p:spPr>
        <p:txBody>
          <a:bodyPr>
            <a:normAutofit/>
          </a:bodyPr>
          <a:lstStyle/>
          <a:p>
            <a:pPr algn="ctr"/>
            <a:endParaRPr lang="pl-PL" sz="3200"/>
          </a:p>
        </p:txBody>
      </p:sp>
      <p:sp>
        <p:nvSpPr>
          <p:cNvPr id="13" name="Rectangle 6">
            <a:extLst>
              <a:ext uri="{FF2B5EF4-FFF2-40B4-BE49-F238E27FC236}">
                <a16:creationId xmlns:a16="http://schemas.microsoft.com/office/drawing/2014/main" id="{CB2E64D6-3AEB-4AFF-9475-E210F85E0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418054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F68DB9-5659-4C27-8976-C7765286B578}"/>
              </a:ext>
            </a:extLst>
          </p:cNvPr>
          <p:cNvSpPr>
            <a:spLocks noGrp="1"/>
          </p:cNvSpPr>
          <p:nvPr>
            <p:ph type="title"/>
          </p:nvPr>
        </p:nvSpPr>
        <p:spPr/>
        <p:txBody>
          <a:bodyPr/>
          <a:lstStyle/>
          <a:p>
            <a:r>
              <a:rPr lang="pl-PL"/>
              <a:t>         PRYMAS TYŚIĄC LECIA</a:t>
            </a:r>
            <a:endParaRPr lang="pl-PL" dirty="0"/>
          </a:p>
        </p:txBody>
      </p:sp>
      <p:sp>
        <p:nvSpPr>
          <p:cNvPr id="3" name="Symbol zastępczy zawartości 2">
            <a:extLst>
              <a:ext uri="{FF2B5EF4-FFF2-40B4-BE49-F238E27FC236}">
                <a16:creationId xmlns:a16="http://schemas.microsoft.com/office/drawing/2014/main" id="{D26F120F-780D-4525-820C-ACF4EE02E047}"/>
              </a:ext>
            </a:extLst>
          </p:cNvPr>
          <p:cNvSpPr>
            <a:spLocks noGrp="1"/>
          </p:cNvSpPr>
          <p:nvPr>
            <p:ph idx="1"/>
          </p:nvPr>
        </p:nvSpPr>
        <p:spPr/>
        <p:txBody>
          <a:bodyPr>
            <a:normAutofit lnSpcReduction="10000"/>
          </a:bodyPr>
          <a:lstStyle/>
          <a:p>
            <a:pPr algn="just"/>
            <a:r>
              <a:rPr lang="pl-PL" b="0" i="0" dirty="0">
                <a:solidFill>
                  <a:srgbClr val="444444"/>
                </a:solidFill>
                <a:effectLst/>
                <a:latin typeface="Open Sans"/>
              </a:rPr>
              <a:t>28 maja 1981 r. zmarł Prymas Polski, arcybiskup gnieźnieński i warszawski, Stefan Wyszyński. Po śmierci okrzyknięto go Prymasem Tysiąclecia. Powszechnie uznano, że dzięki jego nieugiętej i zdecydowanej postawie kościół polski przetrwał okres największych prześladowań w czasach stalinowskiego reżimu i zachował swoją niezależność wobec totalitarnych władz.</a:t>
            </a:r>
          </a:p>
          <a:p>
            <a:pPr algn="just"/>
            <a:r>
              <a:rPr lang="pl-PL" dirty="0">
                <a:solidFill>
                  <a:srgbClr val="FFFFFF"/>
                </a:solidFill>
                <a:latin typeface="Open Sans"/>
              </a:rPr>
              <a:t>2</a:t>
            </a:r>
            <a:r>
              <a:rPr lang="pl-PL" dirty="0">
                <a:solidFill>
                  <a:schemeClr val="tx1">
                    <a:lumMod val="65000"/>
                    <a:lumOff val="35000"/>
                  </a:schemeClr>
                </a:solidFill>
                <a:latin typeface="Open Sans"/>
              </a:rPr>
              <a:t>22</a:t>
            </a:r>
            <a:r>
              <a:rPr lang="pl-PL" b="0" i="0" dirty="0">
                <a:solidFill>
                  <a:srgbClr val="444444"/>
                </a:solidFill>
                <a:effectLst/>
                <a:latin typeface="Open Sans"/>
              </a:rPr>
              <a:t> 31 maja 1981 r. tysiące ludzi oddało hołd zmarłemu Prymasowi podczas uroczystości pogrzebowych. Został pochowany w Archikatedrze Św. Jana w Warszawie. </a:t>
            </a:r>
          </a:p>
          <a:p>
            <a:endParaRPr lang="pl-PL" dirty="0"/>
          </a:p>
        </p:txBody>
      </p:sp>
    </p:spTree>
    <p:extLst>
      <p:ext uri="{BB962C8B-B14F-4D97-AF65-F5344CB8AC3E}">
        <p14:creationId xmlns:p14="http://schemas.microsoft.com/office/powerpoint/2010/main" val="356659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Obrazek jednostronny z kardynałem Wyszyńskim">
            <a:extLst>
              <a:ext uri="{FF2B5EF4-FFF2-40B4-BE49-F238E27FC236}">
                <a16:creationId xmlns:a16="http://schemas.microsoft.com/office/drawing/2014/main" id="{351F4353-DFF6-4BB3-A142-DFCE897877D8}"/>
              </a:ext>
            </a:extLst>
          </p:cNvPr>
          <p:cNvPicPr>
            <a:picLocks noGrp="1" noChangeAspect="1" noChangeArrowheads="1"/>
          </p:cNvPicPr>
          <p:nvPr>
            <p:ph idx="4294967295"/>
          </p:nvPr>
        </p:nvPicPr>
        <p:blipFill rotWithShape="1">
          <a:blip r:embed="rId2">
            <a:extLst>
              <a:ext uri="{28A0092B-C50C-407E-A947-70E740481C1C}">
                <a14:useLocalDpi xmlns:a14="http://schemas.microsoft.com/office/drawing/2010/main" val="0"/>
              </a:ext>
            </a:extLst>
          </a:blip>
          <a:srcRect t="12104" b="50604"/>
          <a:stretch/>
        </p:blipFill>
        <p:spPr bwMode="auto">
          <a:xfrm>
            <a:off x="180279" y="161490"/>
            <a:ext cx="11827082" cy="6534092"/>
          </a:xfrm>
          <a:custGeom>
            <a:avLst/>
            <a:gdLst/>
            <a:ahLst/>
            <a:cxnLst/>
            <a:rect l="l" t="t" r="r" b="b"/>
            <a:pathLst>
              <a:path w="11827082" h="6534092">
                <a:moveTo>
                  <a:pt x="6610089" y="5"/>
                </a:moveTo>
                <a:cubicBezTo>
                  <a:pt x="6763993" y="-277"/>
                  <a:pt x="6862741" y="14300"/>
                  <a:pt x="6956523" y="21390"/>
                </a:cubicBezTo>
                <a:cubicBezTo>
                  <a:pt x="7271939" y="-12207"/>
                  <a:pt x="7581352" y="149"/>
                  <a:pt x="7768349" y="21390"/>
                </a:cubicBezTo>
                <a:lnTo>
                  <a:pt x="7831642" y="23688"/>
                </a:lnTo>
                <a:lnTo>
                  <a:pt x="7886307" y="21390"/>
                </a:lnTo>
                <a:cubicBezTo>
                  <a:pt x="7951978" y="17798"/>
                  <a:pt x="8007622" y="16567"/>
                  <a:pt x="8057445" y="16600"/>
                </a:cubicBezTo>
                <a:lnTo>
                  <a:pt x="8096254" y="17396"/>
                </a:lnTo>
                <a:lnTo>
                  <a:pt x="8199591" y="12947"/>
                </a:lnTo>
                <a:cubicBezTo>
                  <a:pt x="8247971" y="12558"/>
                  <a:pt x="8296272" y="14617"/>
                  <a:pt x="8344260" y="21390"/>
                </a:cubicBezTo>
                <a:lnTo>
                  <a:pt x="8355505" y="22738"/>
                </a:lnTo>
                <a:lnTo>
                  <a:pt x="8462217" y="21390"/>
                </a:lnTo>
                <a:cubicBezTo>
                  <a:pt x="8567700" y="16869"/>
                  <a:pt x="8666620" y="17239"/>
                  <a:pt x="8761697" y="18554"/>
                </a:cubicBezTo>
                <a:lnTo>
                  <a:pt x="8808871" y="19038"/>
                </a:lnTo>
                <a:lnTo>
                  <a:pt x="8941246" y="13930"/>
                </a:lnTo>
                <a:cubicBezTo>
                  <a:pt x="9040199" y="10800"/>
                  <a:pt x="9149474" y="10157"/>
                  <a:pt x="9260166" y="21390"/>
                </a:cubicBezTo>
                <a:lnTo>
                  <a:pt x="9339613" y="26448"/>
                </a:lnTo>
                <a:lnTo>
                  <a:pt x="9432845" y="28493"/>
                </a:lnTo>
                <a:cubicBezTo>
                  <a:pt x="9587011" y="31230"/>
                  <a:pt x="9744909" y="31599"/>
                  <a:pt x="9849954" y="21390"/>
                </a:cubicBezTo>
                <a:cubicBezTo>
                  <a:pt x="10060044" y="972"/>
                  <a:pt x="10204432" y="2657"/>
                  <a:pt x="10425865" y="21390"/>
                </a:cubicBezTo>
                <a:lnTo>
                  <a:pt x="10477895" y="25158"/>
                </a:lnTo>
                <a:lnTo>
                  <a:pt x="10566351" y="27751"/>
                </a:lnTo>
                <a:cubicBezTo>
                  <a:pt x="10727031" y="32755"/>
                  <a:pt x="10877889" y="35639"/>
                  <a:pt x="11001775" y="21390"/>
                </a:cubicBezTo>
                <a:cubicBezTo>
                  <a:pt x="11249546" y="-7108"/>
                  <a:pt x="11434553" y="12510"/>
                  <a:pt x="11813601" y="21390"/>
                </a:cubicBezTo>
                <a:cubicBezTo>
                  <a:pt x="11817928" y="208271"/>
                  <a:pt x="11818867" y="336567"/>
                  <a:pt x="11813601" y="475847"/>
                </a:cubicBezTo>
                <a:cubicBezTo>
                  <a:pt x="11808335" y="615127"/>
                  <a:pt x="11845853" y="1008651"/>
                  <a:pt x="11813601" y="1254916"/>
                </a:cubicBezTo>
                <a:cubicBezTo>
                  <a:pt x="11809570" y="1285699"/>
                  <a:pt x="11806768" y="1314174"/>
                  <a:pt x="11804923" y="1340777"/>
                </a:cubicBezTo>
                <a:lnTo>
                  <a:pt x="11803652" y="1373115"/>
                </a:lnTo>
                <a:lnTo>
                  <a:pt x="11804560" y="1395572"/>
                </a:lnTo>
                <a:cubicBezTo>
                  <a:pt x="11806656" y="1431340"/>
                  <a:pt x="11809600" y="1470662"/>
                  <a:pt x="11813601" y="1514605"/>
                </a:cubicBezTo>
                <a:cubicBezTo>
                  <a:pt x="11829606" y="1690380"/>
                  <a:pt x="11822955" y="1813845"/>
                  <a:pt x="11815628" y="1920902"/>
                </a:cubicBezTo>
                <a:lnTo>
                  <a:pt x="11811346" y="1995660"/>
                </a:lnTo>
                <a:lnTo>
                  <a:pt x="11813868" y="2104640"/>
                </a:lnTo>
                <a:lnTo>
                  <a:pt x="11817197" y="2264365"/>
                </a:lnTo>
                <a:lnTo>
                  <a:pt x="11821465" y="2306631"/>
                </a:lnTo>
                <a:cubicBezTo>
                  <a:pt x="11835170" y="2477814"/>
                  <a:pt x="11818400" y="2578773"/>
                  <a:pt x="11813601" y="2683208"/>
                </a:cubicBezTo>
                <a:cubicBezTo>
                  <a:pt x="11809487" y="2772725"/>
                  <a:pt x="11816027" y="2930030"/>
                  <a:pt x="11816192" y="3070653"/>
                </a:cubicBezTo>
                <a:lnTo>
                  <a:pt x="11813610" y="3202145"/>
                </a:lnTo>
                <a:lnTo>
                  <a:pt x="11813601" y="3267510"/>
                </a:lnTo>
                <a:cubicBezTo>
                  <a:pt x="11811419" y="3587194"/>
                  <a:pt x="11813535" y="3497122"/>
                  <a:pt x="11813601" y="3721967"/>
                </a:cubicBezTo>
                <a:cubicBezTo>
                  <a:pt x="11813617" y="3778178"/>
                  <a:pt x="11814293" y="3835214"/>
                  <a:pt x="11815131" y="3894088"/>
                </a:cubicBezTo>
                <a:lnTo>
                  <a:pt x="11816203" y="3972593"/>
                </a:lnTo>
                <a:lnTo>
                  <a:pt x="11816265" y="3973919"/>
                </a:lnTo>
                <a:cubicBezTo>
                  <a:pt x="11819902" y="4062998"/>
                  <a:pt x="11819694" y="4122248"/>
                  <a:pt x="11818174" y="4171327"/>
                </a:cubicBezTo>
                <a:lnTo>
                  <a:pt x="11817878" y="4178488"/>
                </a:lnTo>
                <a:lnTo>
                  <a:pt x="11818118" y="4277530"/>
                </a:lnTo>
                <a:cubicBezTo>
                  <a:pt x="11817612" y="4347824"/>
                  <a:pt x="11816272" y="4421987"/>
                  <a:pt x="11813601" y="4501036"/>
                </a:cubicBezTo>
                <a:cubicBezTo>
                  <a:pt x="11824398" y="4779554"/>
                  <a:pt x="11834923" y="4895505"/>
                  <a:pt x="11813601" y="5020415"/>
                </a:cubicBezTo>
                <a:cubicBezTo>
                  <a:pt x="11808270" y="5051643"/>
                  <a:pt x="11804885" y="5094410"/>
                  <a:pt x="11802984" y="5145366"/>
                </a:cubicBezTo>
                <a:lnTo>
                  <a:pt x="11802805" y="5153576"/>
                </a:lnTo>
                <a:lnTo>
                  <a:pt x="11813601" y="5280104"/>
                </a:lnTo>
                <a:cubicBezTo>
                  <a:pt x="11848339" y="5545832"/>
                  <a:pt x="11803810" y="5568088"/>
                  <a:pt x="11813601" y="5734561"/>
                </a:cubicBezTo>
                <a:cubicBezTo>
                  <a:pt x="11814825" y="5755370"/>
                  <a:pt x="11815354" y="5777180"/>
                  <a:pt x="11815391" y="5800160"/>
                </a:cubicBezTo>
                <a:lnTo>
                  <a:pt x="11814403" y="5861994"/>
                </a:lnTo>
                <a:lnTo>
                  <a:pt x="11814897" y="5940552"/>
                </a:lnTo>
                <a:cubicBezTo>
                  <a:pt x="11813455" y="6007961"/>
                  <a:pt x="11810716" y="6074118"/>
                  <a:pt x="11808410" y="6139030"/>
                </a:cubicBezTo>
                <a:lnTo>
                  <a:pt x="11805249" y="6294204"/>
                </a:lnTo>
                <a:lnTo>
                  <a:pt x="11806853" y="6377232"/>
                </a:lnTo>
                <a:lnTo>
                  <a:pt x="11813601" y="6513630"/>
                </a:lnTo>
                <a:cubicBezTo>
                  <a:pt x="11755932" y="6520071"/>
                  <a:pt x="11702085" y="6522123"/>
                  <a:pt x="11651008" y="6521869"/>
                </a:cubicBezTo>
                <a:lnTo>
                  <a:pt x="11606878" y="6520178"/>
                </a:lnTo>
                <a:lnTo>
                  <a:pt x="11480359" y="6526470"/>
                </a:lnTo>
                <a:cubicBezTo>
                  <a:pt x="11411497" y="6529079"/>
                  <a:pt x="11340067" y="6529281"/>
                  <a:pt x="11235913" y="6522672"/>
                </a:cubicBezTo>
                <a:lnTo>
                  <a:pt x="11167376" y="6517338"/>
                </a:lnTo>
                <a:lnTo>
                  <a:pt x="11118099" y="6519937"/>
                </a:lnTo>
                <a:cubicBezTo>
                  <a:pt x="11008080" y="6519923"/>
                  <a:pt x="10918905" y="6505169"/>
                  <a:pt x="10779737" y="6513630"/>
                </a:cubicBezTo>
                <a:lnTo>
                  <a:pt x="10756340" y="6513513"/>
                </a:lnTo>
                <a:lnTo>
                  <a:pt x="10748952" y="6514346"/>
                </a:lnTo>
                <a:cubicBezTo>
                  <a:pt x="10725838" y="6516206"/>
                  <a:pt x="10699773" y="6516641"/>
                  <a:pt x="10661780" y="6513630"/>
                </a:cubicBezTo>
                <a:lnTo>
                  <a:pt x="10643067" y="6512943"/>
                </a:lnTo>
                <a:lnTo>
                  <a:pt x="10627638" y="6512866"/>
                </a:lnTo>
                <a:lnTo>
                  <a:pt x="10598539" y="6511309"/>
                </a:lnTo>
                <a:lnTo>
                  <a:pt x="10590670" y="6511020"/>
                </a:lnTo>
                <a:cubicBezTo>
                  <a:pt x="10422654" y="6509230"/>
                  <a:pt x="10114537" y="6525711"/>
                  <a:pt x="9930443" y="6519069"/>
                </a:cubicBezTo>
                <a:lnTo>
                  <a:pt x="9908887" y="6517613"/>
                </a:lnTo>
                <a:lnTo>
                  <a:pt x="9697150" y="6531900"/>
                </a:lnTo>
                <a:cubicBezTo>
                  <a:pt x="9438634" y="6540253"/>
                  <a:pt x="9217380" y="6522684"/>
                  <a:pt x="9038128" y="6513630"/>
                </a:cubicBezTo>
                <a:lnTo>
                  <a:pt x="8901719" y="6509665"/>
                </a:lnTo>
                <a:lnTo>
                  <a:pt x="8766922" y="6512046"/>
                </a:lnTo>
                <a:cubicBezTo>
                  <a:pt x="8694433" y="6513288"/>
                  <a:pt x="8629372" y="6514112"/>
                  <a:pt x="8580175" y="6513630"/>
                </a:cubicBezTo>
                <a:lnTo>
                  <a:pt x="8571277" y="6513524"/>
                </a:lnTo>
                <a:lnTo>
                  <a:pt x="8462217" y="6513630"/>
                </a:lnTo>
                <a:cubicBezTo>
                  <a:pt x="8225188" y="6509968"/>
                  <a:pt x="7780127" y="6525503"/>
                  <a:pt x="7532434" y="6513630"/>
                </a:cubicBezTo>
                <a:lnTo>
                  <a:pt x="7448622" y="6511320"/>
                </a:lnTo>
                <a:lnTo>
                  <a:pt x="7428354" y="6513630"/>
                </a:lnTo>
                <a:cubicBezTo>
                  <a:pt x="7293248" y="6538560"/>
                  <a:pt x="7186080" y="6533261"/>
                  <a:pt x="7078782" y="6523679"/>
                </a:cubicBezTo>
                <a:lnTo>
                  <a:pt x="6973169" y="6513887"/>
                </a:lnTo>
                <a:lnTo>
                  <a:pt x="6954249" y="6514033"/>
                </a:lnTo>
                <a:cubicBezTo>
                  <a:pt x="6918701" y="6514123"/>
                  <a:pt x="6880374" y="6514018"/>
                  <a:pt x="6838566" y="6513630"/>
                </a:cubicBezTo>
                <a:lnTo>
                  <a:pt x="6790865" y="6514652"/>
                </a:lnTo>
                <a:lnTo>
                  <a:pt x="6717520" y="6518204"/>
                </a:lnTo>
                <a:lnTo>
                  <a:pt x="6690736" y="6516798"/>
                </a:lnTo>
                <a:lnTo>
                  <a:pt x="6604647" y="6518643"/>
                </a:lnTo>
                <a:cubicBezTo>
                  <a:pt x="6383546" y="6528740"/>
                  <a:pt x="6188571" y="6547337"/>
                  <a:pt x="5908782" y="6513630"/>
                </a:cubicBezTo>
                <a:lnTo>
                  <a:pt x="5827432" y="6506155"/>
                </a:lnTo>
                <a:lnTo>
                  <a:pt x="5818169" y="6505897"/>
                </a:lnTo>
                <a:cubicBezTo>
                  <a:pt x="5656134" y="6501940"/>
                  <a:pt x="5476891" y="6500561"/>
                  <a:pt x="5360626" y="6513630"/>
                </a:cubicBezTo>
                <a:cubicBezTo>
                  <a:pt x="5244362" y="6526700"/>
                  <a:pt x="5155294" y="6523407"/>
                  <a:pt x="5082581" y="6518492"/>
                </a:cubicBezTo>
                <a:lnTo>
                  <a:pt x="5011539" y="6513612"/>
                </a:lnTo>
                <a:lnTo>
                  <a:pt x="4978999" y="6513630"/>
                </a:lnTo>
                <a:lnTo>
                  <a:pt x="4947560" y="6512597"/>
                </a:lnTo>
                <a:lnTo>
                  <a:pt x="4902673" y="6513630"/>
                </a:lnTo>
                <a:cubicBezTo>
                  <a:pt x="4851834" y="6520217"/>
                  <a:pt x="4795188" y="6523001"/>
                  <a:pt x="4737076" y="6522747"/>
                </a:cubicBezTo>
                <a:lnTo>
                  <a:pt x="4649328" y="6518160"/>
                </a:lnTo>
                <a:lnTo>
                  <a:pt x="4624935" y="6519597"/>
                </a:lnTo>
                <a:cubicBezTo>
                  <a:pt x="4598495" y="6519851"/>
                  <a:pt x="4566987" y="6518389"/>
                  <a:pt x="4521046" y="6513630"/>
                </a:cubicBezTo>
                <a:lnTo>
                  <a:pt x="4456833" y="6510131"/>
                </a:lnTo>
                <a:lnTo>
                  <a:pt x="4343538" y="6512337"/>
                </a:lnTo>
                <a:cubicBezTo>
                  <a:pt x="4260681" y="6514690"/>
                  <a:pt x="4174545" y="6517475"/>
                  <a:pt x="4104725" y="6513630"/>
                </a:cubicBezTo>
                <a:cubicBezTo>
                  <a:pt x="3965085" y="6505941"/>
                  <a:pt x="3802107" y="6535988"/>
                  <a:pt x="3528815" y="6513630"/>
                </a:cubicBezTo>
                <a:lnTo>
                  <a:pt x="3407613" y="6504978"/>
                </a:lnTo>
                <a:lnTo>
                  <a:pt x="3251268" y="6513630"/>
                </a:lnTo>
                <a:cubicBezTo>
                  <a:pt x="3103602" y="6529652"/>
                  <a:pt x="3004932" y="6519904"/>
                  <a:pt x="2867035" y="6513929"/>
                </a:cubicBezTo>
                <a:lnTo>
                  <a:pt x="2840124" y="6513045"/>
                </a:lnTo>
                <a:lnTo>
                  <a:pt x="2834946" y="6513630"/>
                </a:lnTo>
                <a:cubicBezTo>
                  <a:pt x="2691933" y="6538293"/>
                  <a:pt x="2614008" y="6529004"/>
                  <a:pt x="2502859" y="6520536"/>
                </a:cubicBezTo>
                <a:lnTo>
                  <a:pt x="2442001" y="6517197"/>
                </a:lnTo>
                <a:lnTo>
                  <a:pt x="2438245" y="6517313"/>
                </a:lnTo>
                <a:cubicBezTo>
                  <a:pt x="2401807" y="6517985"/>
                  <a:pt x="2368299" y="6518156"/>
                  <a:pt x="2336678" y="6517988"/>
                </a:cubicBezTo>
                <a:lnTo>
                  <a:pt x="2185932" y="6514754"/>
                </a:lnTo>
                <a:lnTo>
                  <a:pt x="1960620" y="6520062"/>
                </a:lnTo>
                <a:cubicBezTo>
                  <a:pt x="1876521" y="6521810"/>
                  <a:pt x="1788378" y="6523022"/>
                  <a:pt x="1701155" y="6522387"/>
                </a:cubicBezTo>
                <a:lnTo>
                  <a:pt x="1589271" y="6518529"/>
                </a:lnTo>
                <a:lnTo>
                  <a:pt x="1539168" y="6519829"/>
                </a:lnTo>
                <a:cubicBezTo>
                  <a:pt x="1395291" y="6522782"/>
                  <a:pt x="1407110" y="6517174"/>
                  <a:pt x="1287620" y="6513630"/>
                </a:cubicBezTo>
                <a:cubicBezTo>
                  <a:pt x="1168131" y="6510087"/>
                  <a:pt x="1041230" y="6513238"/>
                  <a:pt x="932033" y="6514000"/>
                </a:cubicBezTo>
                <a:lnTo>
                  <a:pt x="918750" y="6513952"/>
                </a:lnTo>
                <a:lnTo>
                  <a:pt x="858917" y="6514806"/>
                </a:lnTo>
                <a:cubicBezTo>
                  <a:pt x="826932" y="6514879"/>
                  <a:pt x="792070" y="6514545"/>
                  <a:pt x="753341" y="6513630"/>
                </a:cubicBezTo>
                <a:cubicBezTo>
                  <a:pt x="443511" y="6506311"/>
                  <a:pt x="354936" y="6524642"/>
                  <a:pt x="17841" y="6513630"/>
                </a:cubicBezTo>
                <a:cubicBezTo>
                  <a:pt x="-956" y="6342673"/>
                  <a:pt x="-10467" y="6012653"/>
                  <a:pt x="17841" y="5799484"/>
                </a:cubicBezTo>
                <a:lnTo>
                  <a:pt x="19845" y="5756408"/>
                </a:lnTo>
                <a:lnTo>
                  <a:pt x="17841" y="5734561"/>
                </a:lnTo>
                <a:cubicBezTo>
                  <a:pt x="13149" y="5695472"/>
                  <a:pt x="12578" y="5648752"/>
                  <a:pt x="13918" y="5598323"/>
                </a:cubicBezTo>
                <a:lnTo>
                  <a:pt x="18180" y="5508699"/>
                </a:lnTo>
                <a:lnTo>
                  <a:pt x="16493" y="5477760"/>
                </a:lnTo>
                <a:cubicBezTo>
                  <a:pt x="8966" y="5369709"/>
                  <a:pt x="1889" y="5260695"/>
                  <a:pt x="17841" y="5150260"/>
                </a:cubicBezTo>
                <a:cubicBezTo>
                  <a:pt x="-3463" y="5038150"/>
                  <a:pt x="-2139" y="4857473"/>
                  <a:pt x="6850" y="4650409"/>
                </a:cubicBezTo>
                <a:lnTo>
                  <a:pt x="14633" y="4498670"/>
                </a:lnTo>
                <a:lnTo>
                  <a:pt x="14494" y="4495758"/>
                </a:lnTo>
                <a:cubicBezTo>
                  <a:pt x="12245" y="4421472"/>
                  <a:pt x="13025" y="4335511"/>
                  <a:pt x="14442" y="4243130"/>
                </a:cubicBezTo>
                <a:lnTo>
                  <a:pt x="16801" y="4091152"/>
                </a:lnTo>
                <a:lnTo>
                  <a:pt x="13537" y="4018512"/>
                </a:lnTo>
                <a:lnTo>
                  <a:pt x="17696" y="3920163"/>
                </a:lnTo>
                <a:lnTo>
                  <a:pt x="17841" y="3851812"/>
                </a:lnTo>
                <a:cubicBezTo>
                  <a:pt x="15571" y="3651484"/>
                  <a:pt x="26219" y="3546077"/>
                  <a:pt x="24551" y="3386181"/>
                </a:cubicBezTo>
                <a:lnTo>
                  <a:pt x="24397" y="3379573"/>
                </a:lnTo>
                <a:lnTo>
                  <a:pt x="22173" y="3327681"/>
                </a:lnTo>
                <a:cubicBezTo>
                  <a:pt x="20895" y="3304536"/>
                  <a:pt x="19446" y="3284181"/>
                  <a:pt x="17841" y="3267510"/>
                </a:cubicBezTo>
                <a:cubicBezTo>
                  <a:pt x="8213" y="3167488"/>
                  <a:pt x="-3113" y="2984082"/>
                  <a:pt x="3931" y="2799801"/>
                </a:cubicBezTo>
                <a:lnTo>
                  <a:pt x="4125" y="2797274"/>
                </a:lnTo>
                <a:lnTo>
                  <a:pt x="3717" y="2776150"/>
                </a:lnTo>
                <a:cubicBezTo>
                  <a:pt x="3237" y="2640023"/>
                  <a:pt x="7465" y="2516197"/>
                  <a:pt x="17841" y="2423520"/>
                </a:cubicBezTo>
                <a:cubicBezTo>
                  <a:pt x="20435" y="2400350"/>
                  <a:pt x="22069" y="2375698"/>
                  <a:pt x="22982" y="2349684"/>
                </a:cubicBezTo>
                <a:lnTo>
                  <a:pt x="23157" y="2331991"/>
                </a:lnTo>
                <a:lnTo>
                  <a:pt x="21648" y="2290240"/>
                </a:lnTo>
                <a:cubicBezTo>
                  <a:pt x="18695" y="2240502"/>
                  <a:pt x="15426" y="2193755"/>
                  <a:pt x="14054" y="2150784"/>
                </a:cubicBezTo>
                <a:lnTo>
                  <a:pt x="17291" y="2050968"/>
                </a:lnTo>
                <a:lnTo>
                  <a:pt x="12351" y="1872365"/>
                </a:lnTo>
                <a:cubicBezTo>
                  <a:pt x="11665" y="1799113"/>
                  <a:pt x="12859" y="1722821"/>
                  <a:pt x="17841" y="1644450"/>
                </a:cubicBezTo>
                <a:lnTo>
                  <a:pt x="21169" y="1569934"/>
                </a:lnTo>
                <a:lnTo>
                  <a:pt x="20488" y="1547698"/>
                </a:lnTo>
                <a:cubicBezTo>
                  <a:pt x="19568" y="1516527"/>
                  <a:pt x="18663" y="1483900"/>
                  <a:pt x="17841" y="1449683"/>
                </a:cubicBezTo>
                <a:cubicBezTo>
                  <a:pt x="11271" y="1175953"/>
                  <a:pt x="1415" y="1152151"/>
                  <a:pt x="17841" y="995226"/>
                </a:cubicBezTo>
                <a:lnTo>
                  <a:pt x="19885" y="968921"/>
                </a:lnTo>
                <a:lnTo>
                  <a:pt x="17841" y="930304"/>
                </a:lnTo>
                <a:cubicBezTo>
                  <a:pt x="7442" y="768208"/>
                  <a:pt x="7865" y="285783"/>
                  <a:pt x="17841" y="21390"/>
                </a:cubicBezTo>
                <a:cubicBezTo>
                  <a:pt x="147136" y="10433"/>
                  <a:pt x="296588" y="9602"/>
                  <a:pt x="440468" y="11925"/>
                </a:cubicBezTo>
                <a:lnTo>
                  <a:pt x="473966" y="12726"/>
                </a:lnTo>
                <a:lnTo>
                  <a:pt x="478805" y="12539"/>
                </a:lnTo>
                <a:lnTo>
                  <a:pt x="484496" y="12977"/>
                </a:lnTo>
                <a:lnTo>
                  <a:pt x="648894" y="16905"/>
                </a:lnTo>
                <a:cubicBezTo>
                  <a:pt x="714833" y="18773"/>
                  <a:pt x="776163" y="20559"/>
                  <a:pt x="829667" y="21390"/>
                </a:cubicBezTo>
                <a:lnTo>
                  <a:pt x="916694" y="22693"/>
                </a:lnTo>
                <a:lnTo>
                  <a:pt x="933747" y="21390"/>
                </a:lnTo>
                <a:cubicBezTo>
                  <a:pt x="1086511" y="12604"/>
                  <a:pt x="1591110" y="15003"/>
                  <a:pt x="1863531" y="21390"/>
                </a:cubicBezTo>
                <a:lnTo>
                  <a:pt x="1920387" y="22646"/>
                </a:lnTo>
                <a:lnTo>
                  <a:pt x="2054705" y="24358"/>
                </a:lnTo>
                <a:cubicBezTo>
                  <a:pt x="2107717" y="24456"/>
                  <a:pt x="2161143" y="23719"/>
                  <a:pt x="2217404" y="21390"/>
                </a:cubicBezTo>
                <a:cubicBezTo>
                  <a:pt x="2442445" y="12073"/>
                  <a:pt x="2732199" y="18194"/>
                  <a:pt x="2911273" y="21390"/>
                </a:cubicBezTo>
                <a:lnTo>
                  <a:pt x="3023675" y="20799"/>
                </a:lnTo>
                <a:lnTo>
                  <a:pt x="3093869" y="15816"/>
                </a:lnTo>
                <a:cubicBezTo>
                  <a:pt x="3182922" y="11551"/>
                  <a:pt x="3301373" y="10993"/>
                  <a:pt x="3429365" y="12165"/>
                </a:cubicBezTo>
                <a:lnTo>
                  <a:pt x="3575555" y="14425"/>
                </a:lnTo>
                <a:lnTo>
                  <a:pt x="3605772" y="13210"/>
                </a:lnTo>
                <a:cubicBezTo>
                  <a:pt x="3774503" y="6974"/>
                  <a:pt x="3960371" y="3465"/>
                  <a:pt x="4063093" y="21390"/>
                </a:cubicBezTo>
                <a:lnTo>
                  <a:pt x="4088792" y="24677"/>
                </a:lnTo>
                <a:lnTo>
                  <a:pt x="4129769" y="25744"/>
                </a:lnTo>
                <a:cubicBezTo>
                  <a:pt x="4269845" y="29597"/>
                  <a:pt x="4297423" y="30995"/>
                  <a:pt x="4403088" y="21390"/>
                </a:cubicBezTo>
                <a:cubicBezTo>
                  <a:pt x="4473592" y="10814"/>
                  <a:pt x="4858406" y="-6032"/>
                  <a:pt x="5096956" y="21390"/>
                </a:cubicBezTo>
                <a:lnTo>
                  <a:pt x="5251798" y="27914"/>
                </a:lnTo>
                <a:lnTo>
                  <a:pt x="5332872" y="21390"/>
                </a:lnTo>
                <a:cubicBezTo>
                  <a:pt x="5422885" y="11295"/>
                  <a:pt x="5502187" y="8863"/>
                  <a:pt x="5576462" y="10240"/>
                </a:cubicBezTo>
                <a:lnTo>
                  <a:pt x="5700011" y="17015"/>
                </a:lnTo>
                <a:lnTo>
                  <a:pt x="5761151" y="15143"/>
                </a:lnTo>
                <a:cubicBezTo>
                  <a:pt x="5846776" y="14123"/>
                  <a:pt x="5935566" y="15403"/>
                  <a:pt x="6026740" y="21390"/>
                </a:cubicBezTo>
                <a:lnTo>
                  <a:pt x="6161088" y="29209"/>
                </a:lnTo>
                <a:lnTo>
                  <a:pt x="6262655" y="21390"/>
                </a:lnTo>
                <a:cubicBezTo>
                  <a:pt x="6405549" y="5694"/>
                  <a:pt x="6517747" y="175"/>
                  <a:pt x="6610089" y="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775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Tytuł 1">
            <a:extLst>
              <a:ext uri="{FF2B5EF4-FFF2-40B4-BE49-F238E27FC236}">
                <a16:creationId xmlns:a16="http://schemas.microsoft.com/office/drawing/2014/main" id="{D9E7D7CE-0AAD-4E82-AB6A-7174077D7896}"/>
              </a:ext>
            </a:extLst>
          </p:cNvPr>
          <p:cNvSpPr>
            <a:spLocks noGrp="1"/>
          </p:cNvSpPr>
          <p:nvPr>
            <p:ph type="title"/>
          </p:nvPr>
        </p:nvSpPr>
        <p:spPr>
          <a:xfrm>
            <a:off x="838200" y="401221"/>
            <a:ext cx="10515600" cy="1348065"/>
          </a:xfrm>
        </p:spPr>
        <p:txBody>
          <a:bodyPr>
            <a:normAutofit/>
          </a:bodyPr>
          <a:lstStyle/>
          <a:p>
            <a:r>
              <a:rPr lang="pl-PL" sz="6800" dirty="0">
                <a:solidFill>
                  <a:schemeClr val="bg1"/>
                </a:solidFill>
              </a:rPr>
              <a:t>Stefan wyszyński kto to </a:t>
            </a:r>
          </a:p>
        </p:txBody>
      </p:sp>
      <p:sp>
        <p:nvSpPr>
          <p:cNvPr id="3" name="Symbol zastępczy zawartości 2">
            <a:extLst>
              <a:ext uri="{FF2B5EF4-FFF2-40B4-BE49-F238E27FC236}">
                <a16:creationId xmlns:a16="http://schemas.microsoft.com/office/drawing/2014/main" id="{82530640-59F4-4857-A4B6-34050E37EE3D}"/>
              </a:ext>
            </a:extLst>
          </p:cNvPr>
          <p:cNvSpPr>
            <a:spLocks noGrp="1"/>
          </p:cNvSpPr>
          <p:nvPr>
            <p:ph idx="1"/>
          </p:nvPr>
        </p:nvSpPr>
        <p:spPr>
          <a:xfrm>
            <a:off x="838200" y="2586789"/>
            <a:ext cx="10515600" cy="3590174"/>
          </a:xfrm>
        </p:spPr>
        <p:txBody>
          <a:bodyPr>
            <a:normAutofit/>
          </a:bodyPr>
          <a:lstStyle/>
          <a:p>
            <a:pPr marL="0" indent="0">
              <a:buNone/>
            </a:pPr>
            <a:r>
              <a:rPr lang="pl-PL" b="0" i="0" dirty="0">
                <a:effectLst/>
                <a:latin typeface="Arial" panose="020B0604020202020204" pitchFamily="34" charset="0"/>
              </a:rPr>
              <a:t> Polski duchowny rzymskokatolicki, biskup diecezjalny lubelski w latach 1946–1948, arcybiskup metropolita gnieźnieński i warszawski oraz prymas Polski w latach 1948–1981, kardynał prezbiter od 1953, zwany „Prymasem Tysiąclecia”, mąż stanu, obrońca praw człowieka, narodu i Kościoła , doktor prawa kanonicznego, kaznodzieja, publicysta , kapelan duszpasterstwa Wojska Polskiego</a:t>
            </a:r>
            <a:endParaRPr lang="pl-PL" dirty="0"/>
          </a:p>
        </p:txBody>
      </p:sp>
    </p:spTree>
    <p:extLst>
      <p:ext uri="{BB962C8B-B14F-4D97-AF65-F5344CB8AC3E}">
        <p14:creationId xmlns:p14="http://schemas.microsoft.com/office/powerpoint/2010/main" val="72880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9EC8CD4-8832-4609-B6FE-6B21A69ED25B}"/>
              </a:ext>
            </a:extLst>
          </p:cNvPr>
          <p:cNvSpPr>
            <a:spLocks noGrp="1"/>
          </p:cNvSpPr>
          <p:nvPr>
            <p:ph type="title"/>
          </p:nvPr>
        </p:nvSpPr>
        <p:spPr>
          <a:xfrm>
            <a:off x="5297762" y="329184"/>
            <a:ext cx="6251110" cy="1783080"/>
          </a:xfrm>
        </p:spPr>
        <p:txBody>
          <a:bodyPr anchor="b">
            <a:normAutofit/>
          </a:bodyPr>
          <a:lstStyle/>
          <a:p>
            <a:pPr>
              <a:lnSpc>
                <a:spcPct val="90000"/>
              </a:lnSpc>
            </a:pPr>
            <a:r>
              <a:rPr lang="pl-PL" sz="5600"/>
              <a:t>                 DZIECIŃSTWO  </a:t>
            </a:r>
          </a:p>
        </p:txBody>
      </p:sp>
      <p:sp>
        <p:nvSpPr>
          <p:cNvPr id="73"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23E6BC2-53E8-4C3F-93C8-6AFD10CAE0C6}"/>
              </a:ext>
            </a:extLst>
          </p:cNvPr>
          <p:cNvSpPr>
            <a:spLocks noGrp="1"/>
          </p:cNvSpPr>
          <p:nvPr>
            <p:ph idx="1"/>
          </p:nvPr>
        </p:nvSpPr>
        <p:spPr>
          <a:xfrm>
            <a:off x="5297762" y="2706624"/>
            <a:ext cx="6251110" cy="3483864"/>
          </a:xfrm>
        </p:spPr>
        <p:txBody>
          <a:bodyPr>
            <a:normAutofit/>
          </a:bodyPr>
          <a:lstStyle/>
          <a:p>
            <a:r>
              <a:rPr lang="pl-PL"/>
              <a:t>Stefan Wyszyński urodził się w dniu 3 sierpnia 1901 r. w miejscowości Zuzela nad Bugiem, na pograniczu Podlasia i Mazowsza. Polska rozdarta była wówczas między trzech zaborców.</a:t>
            </a:r>
          </a:p>
          <a:p>
            <a:endParaRPr lang="pl-PL" dirty="0"/>
          </a:p>
        </p:txBody>
      </p:sp>
      <p:pic>
        <p:nvPicPr>
          <p:cNvPr id="2050" name="Picture 2" descr="Kardynał Stefan Wyszyński, Prymas Tysiąclecia (1901–1981)">
            <a:extLst>
              <a:ext uri="{FF2B5EF4-FFF2-40B4-BE49-F238E27FC236}">
                <a16:creationId xmlns:a16="http://schemas.microsoft.com/office/drawing/2014/main" id="{62FFC612-38C4-420B-94ED-5287C9E914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4999"/>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22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8CE12D-F040-4323-957B-3BC397C86174}"/>
              </a:ext>
            </a:extLst>
          </p:cNvPr>
          <p:cNvSpPr>
            <a:spLocks noGrp="1"/>
          </p:cNvSpPr>
          <p:nvPr>
            <p:ph type="title"/>
          </p:nvPr>
        </p:nvSpPr>
        <p:spPr/>
        <p:txBody>
          <a:bodyPr/>
          <a:lstStyle/>
          <a:p>
            <a:r>
              <a:rPr lang="pl-PL" dirty="0"/>
              <a:t>                       Kapłaństwo </a:t>
            </a:r>
          </a:p>
        </p:txBody>
      </p:sp>
      <p:sp>
        <p:nvSpPr>
          <p:cNvPr id="3" name="Symbol zastępczy zawartości 2">
            <a:extLst>
              <a:ext uri="{FF2B5EF4-FFF2-40B4-BE49-F238E27FC236}">
                <a16:creationId xmlns:a16="http://schemas.microsoft.com/office/drawing/2014/main" id="{D2037D0B-607D-43D4-858C-0C55C6B6041E}"/>
              </a:ext>
            </a:extLst>
          </p:cNvPr>
          <p:cNvSpPr>
            <a:spLocks noGrp="1"/>
          </p:cNvSpPr>
          <p:nvPr>
            <p:ph idx="1"/>
          </p:nvPr>
        </p:nvSpPr>
        <p:spPr/>
        <p:txBody>
          <a:bodyPr/>
          <a:lstStyle/>
          <a:p>
            <a:r>
              <a:rPr lang="pl-PL" b="0" i="0" dirty="0">
                <a:solidFill>
                  <a:srgbClr val="444444"/>
                </a:solidFill>
                <a:effectLst/>
                <a:latin typeface="Open Sans"/>
              </a:rPr>
              <a:t>Przez całe życie tęsknił za nią. Ta tęsknota skierowała jego serce ku Matce Niebieskiej - ku tej, "która nie umiera", na Nią będzie też często wskazywał w swojej późniejszej pracy duszpasterskiej. Po ukończeniu gimnazjum w Warszawie i Łomży wstąpił do Seminarium Duchownego we Włocławku, gdzie 3 sierpnia 1924 roku został wyświęcony na kapłana.</a:t>
            </a:r>
            <a:endParaRPr lang="pl-PL" dirty="0"/>
          </a:p>
        </p:txBody>
      </p:sp>
    </p:spTree>
    <p:extLst>
      <p:ext uri="{BB962C8B-B14F-4D97-AF65-F5344CB8AC3E}">
        <p14:creationId xmlns:p14="http://schemas.microsoft.com/office/powerpoint/2010/main" val="222388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2E4B24-9E08-4C3E-8C2D-0397CAE8F18C}"/>
              </a:ext>
            </a:extLst>
          </p:cNvPr>
          <p:cNvSpPr>
            <a:spLocks noGrp="1"/>
          </p:cNvSpPr>
          <p:nvPr>
            <p:ph type="title"/>
          </p:nvPr>
        </p:nvSpPr>
        <p:spPr/>
        <p:txBody>
          <a:bodyPr/>
          <a:lstStyle/>
          <a:p>
            <a:r>
              <a:rPr lang="pl-PL" dirty="0"/>
              <a:t>               WYKSZTAŁCENIE</a:t>
            </a:r>
          </a:p>
        </p:txBody>
      </p:sp>
      <p:sp>
        <p:nvSpPr>
          <p:cNvPr id="3" name="Symbol zastępczy zawartości 2">
            <a:extLst>
              <a:ext uri="{FF2B5EF4-FFF2-40B4-BE49-F238E27FC236}">
                <a16:creationId xmlns:a16="http://schemas.microsoft.com/office/drawing/2014/main" id="{49FE3269-BC1B-4CAE-877B-C2F6B979E4A0}"/>
              </a:ext>
            </a:extLst>
          </p:cNvPr>
          <p:cNvSpPr>
            <a:spLocks noGrp="1"/>
          </p:cNvSpPr>
          <p:nvPr>
            <p:ph idx="1"/>
          </p:nvPr>
        </p:nvSpPr>
        <p:spPr/>
        <p:txBody>
          <a:bodyPr>
            <a:normAutofit fontScale="92500"/>
          </a:bodyPr>
          <a:lstStyle/>
          <a:p>
            <a:r>
              <a:rPr lang="pl-PL" dirty="0"/>
              <a:t> </a:t>
            </a:r>
            <a:r>
              <a:rPr lang="pl-PL" b="1" dirty="0"/>
              <a:t>Z mszą świętą prymicyjną pojechał na Jasną Górę. Po czterech latach studiów na Katolickim Uniwersytecie Lubelskim na Wydziale Prawa Kanonicznego i Nauk Społecznych uzyskał stopień doktora na podstawie prac: "Prawa Kościoła do szkoły". Po studiach udał się w podróż naukową po krajach Europy Zachodniej.(...). Po powrocie do kraju został profesorem nauk społecznych w Wyższym Seminarium Duchownym we Włocławku, jednocześnie prowadził intensywną działalność społeczną wśród robotników Włocławka.</a:t>
            </a:r>
          </a:p>
          <a:p>
            <a:endParaRPr lang="pl-PL" dirty="0"/>
          </a:p>
        </p:txBody>
      </p:sp>
    </p:spTree>
    <p:extLst>
      <p:ext uri="{BB962C8B-B14F-4D97-AF65-F5344CB8AC3E}">
        <p14:creationId xmlns:p14="http://schemas.microsoft.com/office/powerpoint/2010/main" val="52460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70FFA45-F5D6-4ED9-8523-D198F1A624AD}"/>
              </a:ext>
            </a:extLst>
          </p:cNvPr>
          <p:cNvSpPr>
            <a:spLocks noGrp="1"/>
          </p:cNvSpPr>
          <p:nvPr>
            <p:ph type="title"/>
          </p:nvPr>
        </p:nvSpPr>
        <p:spPr>
          <a:xfrm>
            <a:off x="7034585" y="703293"/>
            <a:ext cx="4584921" cy="1949815"/>
          </a:xfrm>
        </p:spPr>
        <p:txBody>
          <a:bodyPr anchor="b">
            <a:normAutofit/>
          </a:bodyPr>
          <a:lstStyle/>
          <a:p>
            <a:pPr>
              <a:lnSpc>
                <a:spcPct val="90000"/>
              </a:lnSpc>
            </a:pPr>
            <a:r>
              <a:rPr lang="pl-PL" sz="5100"/>
              <a:t>          WALKA O POLSKĘ</a:t>
            </a:r>
          </a:p>
        </p:txBody>
      </p:sp>
      <p:pic>
        <p:nvPicPr>
          <p:cNvPr id="3074" name="Picture 2" descr="W czasie represji stalinowskich u boku prymasa Polski Stefana Wyszyńskiego  stanął ks. Zink - TVP Tygodnik – Magazyn widzów i czytelników">
            <a:extLst>
              <a:ext uri="{FF2B5EF4-FFF2-40B4-BE49-F238E27FC236}">
                <a16:creationId xmlns:a16="http://schemas.microsoft.com/office/drawing/2014/main" id="{F789E858-BF04-4FE9-B49E-862225031A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63" r="37308" b="-1"/>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73"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6BA52D76-B7D7-4234-948F-7A5BFDAAACF6}"/>
              </a:ext>
            </a:extLst>
          </p:cNvPr>
          <p:cNvSpPr>
            <a:spLocks noGrp="1"/>
          </p:cNvSpPr>
          <p:nvPr>
            <p:ph idx="1"/>
          </p:nvPr>
        </p:nvSpPr>
        <p:spPr>
          <a:xfrm>
            <a:off x="7034585" y="3164618"/>
            <a:ext cx="4584921" cy="3021497"/>
          </a:xfrm>
        </p:spPr>
        <p:txBody>
          <a:bodyPr anchor="t">
            <a:normAutofit/>
          </a:bodyPr>
          <a:lstStyle/>
          <a:p>
            <a:pPr>
              <a:lnSpc>
                <a:spcPct val="100000"/>
              </a:lnSpc>
            </a:pPr>
            <a:r>
              <a:rPr lang="pl-PL" sz="2200" b="0" i="0">
                <a:effectLst/>
                <a:latin typeface="Open Sans"/>
              </a:rPr>
              <a:t>Podczas wojny jako znany profesor-społecznik był imiennie poszukiwany przez Niemców. Błogosławiony biskup </a:t>
            </a:r>
            <a:r>
              <a:rPr lang="pl-PL" sz="2200" b="0" i="0" err="1">
                <a:effectLst/>
                <a:latin typeface="Open Sans"/>
              </a:rPr>
              <a:t>Kozal</a:t>
            </a:r>
            <a:r>
              <a:rPr lang="pl-PL" sz="2200" b="0" i="0">
                <a:effectLst/>
                <a:latin typeface="Open Sans"/>
              </a:rPr>
              <a:t> kazał księdzu Wyszyńskiemu opuścić Włocławek. Ukrywał się między innymi we Wrociszewie i w Laskach pod Warszawą.</a:t>
            </a:r>
            <a:endParaRPr lang="pl-PL" sz="2200"/>
          </a:p>
        </p:txBody>
      </p:sp>
    </p:spTree>
    <p:extLst>
      <p:ext uri="{BB962C8B-B14F-4D97-AF65-F5344CB8AC3E}">
        <p14:creationId xmlns:p14="http://schemas.microsoft.com/office/powerpoint/2010/main" val="1241396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Kardynał Stefan Wyszyński ratował Żydów podczas II wojny światowej - Super  Express - wiadomości, polityka, sport">
            <a:extLst>
              <a:ext uri="{FF2B5EF4-FFF2-40B4-BE49-F238E27FC236}">
                <a16:creationId xmlns:a16="http://schemas.microsoft.com/office/drawing/2014/main" id="{713D53B7-BD73-4818-94C2-64893EC2EE2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4988" y="2160759"/>
            <a:ext cx="3368969" cy="2536482"/>
          </a:xfrm>
          <a:prstGeom prst="rect">
            <a:avLst/>
          </a:prstGeom>
          <a:noFill/>
          <a:extLst>
            <a:ext uri="{909E8E84-426E-40DD-AFC4-6F175D3DCCD1}">
              <a14:hiddenFill xmlns:a14="http://schemas.microsoft.com/office/drawing/2010/main">
                <a:solidFill>
                  <a:srgbClr val="FFFFFF"/>
                </a:solidFill>
              </a14:hiddenFill>
            </a:ext>
          </a:extLst>
        </p:spPr>
      </p:pic>
      <p:sp>
        <p:nvSpPr>
          <p:cNvPr id="73" name="Freeform: Shape 72">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rgbClr val="FFCF8F"/>
          </a:solidFill>
          <a:ln w="6857" cap="flat">
            <a:noFill/>
            <a:prstDash val="solid"/>
            <a:miter/>
          </a:ln>
        </p:spPr>
        <p:txBody>
          <a:bodyPr wrap="square" rtlCol="0" anchor="ctr">
            <a:noAutofit/>
          </a:bodyPr>
          <a:lstStyle/>
          <a:p>
            <a:endParaRPr lang="en-US"/>
          </a:p>
        </p:txBody>
      </p:sp>
      <p:sp>
        <p:nvSpPr>
          <p:cNvPr id="2" name="Tytuł 1">
            <a:extLst>
              <a:ext uri="{FF2B5EF4-FFF2-40B4-BE49-F238E27FC236}">
                <a16:creationId xmlns:a16="http://schemas.microsoft.com/office/drawing/2014/main" id="{AA9D4829-830A-4EE0-873F-181DD9F34905}"/>
              </a:ext>
            </a:extLst>
          </p:cNvPr>
          <p:cNvSpPr>
            <a:spLocks noGrp="1"/>
          </p:cNvSpPr>
          <p:nvPr>
            <p:ph type="title"/>
          </p:nvPr>
        </p:nvSpPr>
        <p:spPr>
          <a:xfrm>
            <a:off x="5759354" y="638089"/>
            <a:ext cx="5337270" cy="1476801"/>
          </a:xfrm>
        </p:spPr>
        <p:txBody>
          <a:bodyPr anchor="b">
            <a:normAutofit/>
          </a:bodyPr>
          <a:lstStyle/>
          <a:p>
            <a:pPr>
              <a:lnSpc>
                <a:spcPct val="90000"/>
              </a:lnSpc>
            </a:pPr>
            <a:r>
              <a:rPr lang="pl-PL">
                <a:solidFill>
                  <a:srgbClr val="FFFFFF"/>
                </a:solidFill>
              </a:rPr>
              <a:t>                BISKUPSTWO </a:t>
            </a:r>
          </a:p>
        </p:txBody>
      </p:sp>
      <p:sp>
        <p:nvSpPr>
          <p:cNvPr id="75"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6304" y="2368177"/>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FFCF8F"/>
          </a:solidFill>
          <a:ln w="38100" cap="rnd">
            <a:solidFill>
              <a:srgbClr val="FFCF8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A5C87080-FD9D-482F-B3BD-ED4F8B39E436}"/>
              </a:ext>
            </a:extLst>
          </p:cNvPr>
          <p:cNvSpPr>
            <a:spLocks noGrp="1"/>
          </p:cNvSpPr>
          <p:nvPr>
            <p:ph idx="1"/>
          </p:nvPr>
        </p:nvSpPr>
        <p:spPr>
          <a:xfrm>
            <a:off x="5759354" y="2664886"/>
            <a:ext cx="5461095" cy="3550789"/>
          </a:xfrm>
        </p:spPr>
        <p:txBody>
          <a:bodyPr anchor="t">
            <a:normAutofit/>
          </a:bodyPr>
          <a:lstStyle/>
          <a:p>
            <a:r>
              <a:rPr lang="pl-PL">
                <a:solidFill>
                  <a:srgbClr val="FFFFFF"/>
                </a:solidFill>
              </a:rPr>
              <a:t>W 1946 r. Ojciec Święty Pius XII mianował księdza profesora Wyszyńskiego biskupem, ordynariuszem diecezji lubelskiej. Sakry biskupiej udzielił nominatowi na Jasnej Górze Prymas Polski August kardynał Hlond dnia 12 maja 1946 roku (...).Po jego śmierci 22 października 1948 ks. Biskup Wyszyński został wybrany Arcybiskupem Gniezna i Warszawy i Prymasem Polsk</a:t>
            </a:r>
          </a:p>
        </p:txBody>
      </p:sp>
      <mc:AlternateContent xmlns:mc="http://schemas.openxmlformats.org/markup-compatibility/2006">
        <mc:Choice xmlns:p14="http://schemas.microsoft.com/office/powerpoint/2010/main" Requires="p14">
          <p:contentPart p14:bwMode="auto" r:id="rId3">
            <p14:nvContentPartPr>
              <p14:cNvPr id="77" name="Ink 7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p:pic>
            <p:nvPicPr>
              <p:cNvPr id="77" name="Ink 7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6418237" y="1956150"/>
                <a:ext cx="36000" cy="32709"/>
              </a:xfrm>
              <a:prstGeom prst="rect">
                <a:avLst/>
              </a:prstGeom>
            </p:spPr>
          </p:pic>
        </mc:Fallback>
      </mc:AlternateContent>
    </p:spTree>
    <p:extLst>
      <p:ext uri="{BB962C8B-B14F-4D97-AF65-F5344CB8AC3E}">
        <p14:creationId xmlns:p14="http://schemas.microsoft.com/office/powerpoint/2010/main" val="1114559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74C3FCE-1D09-41BE-8EEE-9B52A9FDF97A}"/>
              </a:ext>
            </a:extLst>
          </p:cNvPr>
          <p:cNvSpPr>
            <a:spLocks noGrp="1"/>
          </p:cNvSpPr>
          <p:nvPr>
            <p:ph type="title"/>
          </p:nvPr>
        </p:nvSpPr>
        <p:spPr>
          <a:xfrm>
            <a:off x="640080" y="325369"/>
            <a:ext cx="4368602" cy="1956841"/>
          </a:xfrm>
        </p:spPr>
        <p:txBody>
          <a:bodyPr anchor="b">
            <a:normAutofit/>
          </a:bodyPr>
          <a:lstStyle/>
          <a:p>
            <a:pPr>
              <a:lnSpc>
                <a:spcPct val="90000"/>
              </a:lnSpc>
            </a:pPr>
            <a:r>
              <a:rPr lang="pl-PL" sz="6600"/>
              <a:t>                     ŚMIERĆ</a:t>
            </a:r>
          </a:p>
        </p:txBody>
      </p:sp>
      <p:sp>
        <p:nvSpPr>
          <p:cNvPr id="73"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3F91F3A4-A6FD-4135-BFCA-B6BD309D8E57}"/>
              </a:ext>
            </a:extLst>
          </p:cNvPr>
          <p:cNvSpPr>
            <a:spLocks noGrp="1"/>
          </p:cNvSpPr>
          <p:nvPr>
            <p:ph idx="1"/>
          </p:nvPr>
        </p:nvSpPr>
        <p:spPr>
          <a:xfrm>
            <a:off x="640080" y="2872899"/>
            <a:ext cx="4243589" cy="3320668"/>
          </a:xfrm>
        </p:spPr>
        <p:txBody>
          <a:bodyPr>
            <a:normAutofit/>
          </a:bodyPr>
          <a:lstStyle/>
          <a:p>
            <a:pPr>
              <a:lnSpc>
                <a:spcPct val="100000"/>
              </a:lnSpc>
            </a:pPr>
            <a:r>
              <a:rPr lang="pl-PL" sz="2000" b="0" i="0">
                <a:effectLst/>
                <a:latin typeface="Open Sans"/>
              </a:rPr>
              <a:t>Gdy na stolicę apostolską wybierano Jana Pawła II, Stefan Wyszyński chorował już na ciężką chorobę. Z czasem badania wykazywały raka jamy brzusznej. W marcu 1981 r. znacznie pogorszył się stan zdrowia Prymasa. Większą część dnia spędzał w łóżku.</a:t>
            </a:r>
            <a:br>
              <a:rPr lang="pl-PL" sz="2000"/>
            </a:br>
            <a:endParaRPr lang="pl-PL" sz="2000"/>
          </a:p>
        </p:txBody>
      </p:sp>
      <p:pic>
        <p:nvPicPr>
          <p:cNvPr id="5122" name="Picture 2" descr="Śmierć prymasa Stefana Wyszyńskiego - zdj.2 - nowahistoria.interia.pl">
            <a:extLst>
              <a:ext uri="{FF2B5EF4-FFF2-40B4-BE49-F238E27FC236}">
                <a16:creationId xmlns:a16="http://schemas.microsoft.com/office/drawing/2014/main" id="{4ABCAC7F-63F9-4B37-A9D2-A820C873AB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2" r="-1"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354265"/>
      </p:ext>
    </p:extLst>
  </p:cSld>
  <p:clrMapOvr>
    <a:masterClrMapping/>
  </p:clrMapOvr>
</p:sld>
</file>

<file path=ppt/theme/theme1.xml><?xml version="1.0" encoding="utf-8"?>
<a:theme xmlns:a="http://schemas.openxmlformats.org/drawingml/2006/main" name="Sketchy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22</TotalTime>
  <Words>457</Words>
  <Application>Microsoft Office PowerPoint</Application>
  <PresentationFormat>Panoramiczny</PresentationFormat>
  <Paragraphs>18</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Modern Love</vt:lpstr>
      <vt:lpstr>Open Sans</vt:lpstr>
      <vt:lpstr>The Hand</vt:lpstr>
      <vt:lpstr>SketchyVTI</vt:lpstr>
      <vt:lpstr>KARDYNAŁ STEFAN WYSZYŃSKI </vt:lpstr>
      <vt:lpstr>Prezentacja programu PowerPoint</vt:lpstr>
      <vt:lpstr>Stefan wyszyński kto to </vt:lpstr>
      <vt:lpstr>                 DZIECIŃSTWO  </vt:lpstr>
      <vt:lpstr>                       Kapłaństwo </vt:lpstr>
      <vt:lpstr>               WYKSZTAŁCENIE</vt:lpstr>
      <vt:lpstr>          WALKA O POLSKĘ</vt:lpstr>
      <vt:lpstr>                BISKUPSTWO </vt:lpstr>
      <vt:lpstr>                     ŚMIERĆ</vt:lpstr>
      <vt:lpstr>         PRYMAS TYŚIĄC LECIA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KARDYNAŁ STEFAN WYSZYŃSKI </dc:title>
  <dc:creator>virtulink</dc:creator>
  <cp:lastModifiedBy>virtulink</cp:lastModifiedBy>
  <cp:revision>3</cp:revision>
  <dcterms:created xsi:type="dcterms:W3CDTF">2021-04-06T17:31:40Z</dcterms:created>
  <dcterms:modified xsi:type="dcterms:W3CDTF">2021-04-06T17:53:58Z</dcterms:modified>
</cp:coreProperties>
</file>