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9" r:id="rId11"/>
    <p:sldId id="266" r:id="rId12"/>
    <p:sldId id="267" r:id="rId13"/>
    <p:sldId id="270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206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59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4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3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06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65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60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61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42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15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30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28AC4-0982-4B3E-B91A-86AC0491B351}" type="datetimeFigureOut">
              <a:rPr lang="cs-CZ" smtClean="0"/>
              <a:t>26.05.2022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C6A29-F904-408E-A771-0C9AD3730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64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48478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Zahraniční stáž</a:t>
            </a:r>
            <a:br>
              <a:rPr lang="cs-CZ" dirty="0" smtClean="0"/>
            </a:br>
            <a:r>
              <a:rPr lang="cs-CZ" b="1" dirty="0" err="1" smtClean="0"/>
              <a:t>Novaschool</a:t>
            </a:r>
            <a:r>
              <a:rPr lang="cs-CZ" b="1" dirty="0" smtClean="0"/>
              <a:t> Medina </a:t>
            </a:r>
            <a:r>
              <a:rPr lang="cs-CZ" b="1" dirty="0" err="1" smtClean="0"/>
              <a:t>Elvira</a:t>
            </a:r>
            <a:r>
              <a:rPr lang="cs-CZ" b="1" dirty="0" smtClean="0"/>
              <a:t> – </a:t>
            </a:r>
            <a:r>
              <a:rPr lang="cs-CZ" b="1" dirty="0" err="1" smtClean="0"/>
              <a:t>Colegio</a:t>
            </a:r>
            <a:r>
              <a:rPr lang="cs-CZ" b="1" dirty="0" smtClean="0"/>
              <a:t> </a:t>
            </a:r>
            <a:r>
              <a:rPr lang="cs-CZ" b="1" dirty="0" err="1" smtClean="0"/>
              <a:t>privado</a:t>
            </a:r>
            <a:r>
              <a:rPr lang="cs-CZ" b="1" dirty="0" smtClean="0"/>
              <a:t> </a:t>
            </a:r>
            <a:r>
              <a:rPr lang="cs-CZ" b="1" dirty="0" err="1" smtClean="0"/>
              <a:t>bilingüe</a:t>
            </a:r>
            <a:r>
              <a:rPr lang="cs-CZ" b="1" dirty="0" smtClean="0"/>
              <a:t> Granada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20. 3. – 24. 3. 2022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Mgr. Kateřina Švarcová</a:t>
            </a:r>
          </a:p>
          <a:p>
            <a:r>
              <a:rPr lang="cs-CZ" dirty="0" smtClean="0"/>
              <a:t>Mgr. Barbara Sobotková</a:t>
            </a:r>
          </a:p>
          <a:p>
            <a:endParaRPr lang="cs-CZ" dirty="0"/>
          </a:p>
          <a:p>
            <a:r>
              <a:rPr lang="cs-CZ" dirty="0" smtClean="0"/>
              <a:t>25. 5. 2022</a:t>
            </a:r>
            <a:endParaRPr lang="cs-CZ" dirty="0"/>
          </a:p>
        </p:txBody>
      </p:sp>
      <p:pic>
        <p:nvPicPr>
          <p:cNvPr id="1026" name="Picture 2" descr="španělská vlajka - Aktuálně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869161"/>
            <a:ext cx="2291273" cy="15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36880"/>
            <a:ext cx="1671336" cy="199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0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1143000"/>
          </a:xfrm>
        </p:spPr>
        <p:txBody>
          <a:bodyPr/>
          <a:lstStyle/>
          <a:p>
            <a:r>
              <a:rPr lang="cs-CZ" b="1" dirty="0" smtClean="0"/>
              <a:t>Foto z průběhu stáže</a:t>
            </a:r>
            <a:endParaRPr lang="cs-CZ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2" y="1196751"/>
            <a:ext cx="4320000" cy="24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2" y="4005064"/>
            <a:ext cx="4320000" cy="243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103440" cy="41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Hodnocení stáže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Vstřícné prostředí (učitelé, děti)</a:t>
            </a:r>
          </a:p>
          <a:p>
            <a:r>
              <a:rPr lang="cs-CZ" sz="2400" dirty="0" smtClean="0"/>
              <a:t>Příjemné klima školy</a:t>
            </a:r>
          </a:p>
          <a:p>
            <a:r>
              <a:rPr lang="cs-CZ" sz="2400" dirty="0" smtClean="0"/>
              <a:t>Otevřenost školy i žáků (komunikace)</a:t>
            </a:r>
          </a:p>
          <a:p>
            <a:r>
              <a:rPr lang="cs-CZ" sz="2400" dirty="0" smtClean="0"/>
              <a:t>Velmi odlišný způsob práce s dětmi (volnost pro děti – děti jsou samy zodpovědné za svou práci, pracuje ten, kdo chce)</a:t>
            </a:r>
          </a:p>
          <a:p>
            <a:r>
              <a:rPr lang="cs-CZ" sz="2400" dirty="0"/>
              <a:t>Nejsou zaměřeni na </a:t>
            </a:r>
            <a:r>
              <a:rPr lang="cs-CZ" sz="2400" dirty="0" smtClean="0"/>
              <a:t>výkon</a:t>
            </a:r>
          </a:p>
          <a:p>
            <a:r>
              <a:rPr lang="cs-CZ" sz="2400" dirty="0" smtClean="0"/>
              <a:t>Vzhledem ke kulturním odlišnostem </a:t>
            </a:r>
            <a:br>
              <a:rPr lang="cs-CZ" sz="2400" dirty="0" smtClean="0"/>
            </a:br>
            <a:r>
              <a:rPr lang="cs-CZ" sz="2400" dirty="0" smtClean="0"/>
              <a:t>nelze srovnávat</a:t>
            </a:r>
          </a:p>
          <a:p>
            <a:r>
              <a:rPr lang="cs-CZ" sz="2400" dirty="0" smtClean="0"/>
              <a:t>Kvalita a </a:t>
            </a:r>
            <a:r>
              <a:rPr lang="cs-CZ" sz="2400" dirty="0"/>
              <a:t>systematičnosti českého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školství</a:t>
            </a:r>
          </a:p>
          <a:p>
            <a:r>
              <a:rPr lang="cs-CZ" sz="2400" dirty="0" smtClean="0"/>
              <a:t>Výhoda – malá míra byrokracie (úraz)</a:t>
            </a:r>
          </a:p>
          <a:p>
            <a:endParaRPr lang="cs-CZ" sz="2000" dirty="0"/>
          </a:p>
        </p:txBody>
      </p:sp>
      <p:pic>
        <p:nvPicPr>
          <p:cNvPr id="9218" name="Picture 2" descr="Náhled obráz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09" y="3933056"/>
            <a:ext cx="3496090" cy="262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Závěrem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kvalita českého vzdělávání (systém, didaktika)</a:t>
            </a:r>
          </a:p>
          <a:p>
            <a:r>
              <a:rPr lang="cs-CZ" dirty="0" smtClean="0"/>
              <a:t>snaha o dodržování pravidel</a:t>
            </a:r>
          </a:p>
          <a:p>
            <a:r>
              <a:rPr lang="cs-CZ" dirty="0" smtClean="0"/>
              <a:t>kulturní odlišnost</a:t>
            </a:r>
          </a:p>
          <a:p>
            <a:r>
              <a:rPr lang="cs-CZ" dirty="0" smtClean="0"/>
              <a:t>zaměření na výkon</a:t>
            </a:r>
          </a:p>
          <a:p>
            <a:r>
              <a:rPr lang="cs-CZ" dirty="0" smtClean="0"/>
              <a:t>byrokracie</a:t>
            </a:r>
          </a:p>
          <a:p>
            <a:r>
              <a:rPr lang="cs-CZ" dirty="0"/>
              <a:t>t</a:t>
            </a:r>
            <a:r>
              <a:rPr lang="cs-CZ" dirty="0" smtClean="0"/>
              <a:t>řídní učitel</a:t>
            </a:r>
          </a:p>
          <a:p>
            <a:r>
              <a:rPr lang="cs-CZ" dirty="0"/>
              <a:t>p</a:t>
            </a:r>
            <a:r>
              <a:rPr lang="cs-CZ" dirty="0" smtClean="0"/>
              <a:t>ředškolní vzdělávání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8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Děkujeme za pozornost. </a:t>
            </a:r>
            <a:endParaRPr lang="cs-CZ" b="1" dirty="0"/>
          </a:p>
        </p:txBody>
      </p:sp>
      <p:pic>
        <p:nvPicPr>
          <p:cNvPr id="10242" name="Picture 2" descr="Náhled obráz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92" y="1412776"/>
            <a:ext cx="6757526" cy="5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Organizace stáže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CK </a:t>
            </a:r>
            <a:r>
              <a:rPr lang="cs-CZ" b="1" dirty="0" err="1" smtClean="0"/>
              <a:t>Edutours</a:t>
            </a:r>
            <a:r>
              <a:rPr lang="cs-CZ" dirty="0" smtClean="0"/>
              <a:t> – kompletní organizace stáže (</a:t>
            </a:r>
            <a:r>
              <a:rPr lang="cs-CZ" dirty="0" err="1" smtClean="0"/>
              <a:t>předodletové</a:t>
            </a:r>
            <a:r>
              <a:rPr lang="cs-CZ" dirty="0" smtClean="0"/>
              <a:t> pokyny, doprava z letiště a v Granadě, strava, ubytování, kontakt se školou)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6"/>
            <a:ext cx="2664296" cy="81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Značka, obrázek LETADLO – Obrázkový ostrov Lenky Procházkov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Značka, obrázek LETADLO – Obrázkový ostrov Lenky Procházkové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Značka, obrázek LETADLO – Obrázkový ostrov Lenky Procházkové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Značka, obrázek LETADLO – Obrázkový ostrov Lenky Procházkové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6" name="Picture 12" descr="Koupelnová předložka Letadlo kreslená postavička - PIXERS.C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15435"/>
          <a:stretch/>
        </p:blipFill>
        <p:spPr bwMode="auto">
          <a:xfrm flipH="1">
            <a:off x="3059833" y="4191251"/>
            <a:ext cx="2743473" cy="145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660232" y="5741215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GRANADA</a:t>
            </a:r>
            <a:endParaRPr lang="cs-CZ" sz="2800" dirty="0"/>
          </a:p>
        </p:txBody>
      </p:sp>
      <p:cxnSp>
        <p:nvCxnSpPr>
          <p:cNvPr id="11" name="Zakřivená spojnice 10"/>
          <p:cNvCxnSpPr/>
          <p:nvPr/>
        </p:nvCxnSpPr>
        <p:spPr>
          <a:xfrm>
            <a:off x="5724128" y="5229915"/>
            <a:ext cx="864096" cy="792088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917575" y="572171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PRAHA</a:t>
            </a:r>
            <a:endParaRPr lang="cs-CZ" sz="2800" dirty="0"/>
          </a:p>
        </p:txBody>
      </p:sp>
      <p:cxnSp>
        <p:nvCxnSpPr>
          <p:cNvPr id="17" name="Zakřivená spojnice 16"/>
          <p:cNvCxnSpPr/>
          <p:nvPr/>
        </p:nvCxnSpPr>
        <p:spPr>
          <a:xfrm flipV="1">
            <a:off x="2153171" y="5208171"/>
            <a:ext cx="1222921" cy="72008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8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4616"/>
            <a:ext cx="8229600" cy="1143000"/>
          </a:xfrm>
        </p:spPr>
        <p:txBody>
          <a:bodyPr/>
          <a:lstStyle/>
          <a:p>
            <a:r>
              <a:rPr lang="cs-CZ" b="1" dirty="0" smtClean="0"/>
              <a:t>Španělský vzdělávací systém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1480" y="-152962"/>
            <a:ext cx="5877270" cy="814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6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Informace o škole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sz="5500" dirty="0" smtClean="0"/>
              <a:t>Soukromá bilingvní škola</a:t>
            </a:r>
          </a:p>
          <a:p>
            <a:r>
              <a:rPr lang="cs-CZ" sz="5500" dirty="0" smtClean="0"/>
              <a:t>MŠ, ZŠ, SŠ (3 – 15 let)</a:t>
            </a:r>
          </a:p>
          <a:p>
            <a:r>
              <a:rPr lang="cs-CZ" sz="5500" dirty="0" smtClean="0"/>
              <a:t>Profesionální pedagogický sbor</a:t>
            </a:r>
            <a:endParaRPr lang="cs-CZ" sz="5500" dirty="0"/>
          </a:p>
          <a:p>
            <a:r>
              <a:rPr lang="cs-CZ" sz="5500" dirty="0"/>
              <a:t>Vyučující – aprobace na 2 předměty</a:t>
            </a:r>
          </a:p>
          <a:p>
            <a:r>
              <a:rPr lang="cs-CZ" sz="5500" dirty="0"/>
              <a:t>Nejsou asistenti </a:t>
            </a:r>
          </a:p>
          <a:p>
            <a:r>
              <a:rPr lang="cs-CZ" sz="5500" dirty="0"/>
              <a:t>Maximálně 11 dětí ve třídě</a:t>
            </a:r>
          </a:p>
          <a:p>
            <a:r>
              <a:rPr lang="cs-CZ" sz="5500" dirty="0" smtClean="0"/>
              <a:t>Uniformy</a:t>
            </a:r>
            <a:endParaRPr lang="cs-CZ" sz="5500" dirty="0"/>
          </a:p>
          <a:p>
            <a:r>
              <a:rPr lang="cs-CZ" sz="5500" dirty="0"/>
              <a:t>Elektronická třídní kniha – My </a:t>
            </a:r>
            <a:r>
              <a:rPr lang="cs-CZ" sz="5500" dirty="0" smtClean="0"/>
              <a:t>Agora</a:t>
            </a:r>
          </a:p>
          <a:p>
            <a:r>
              <a:rPr lang="cs-CZ" sz="5500" dirty="0" smtClean="0"/>
              <a:t>Výchova ke svobodě</a:t>
            </a:r>
          </a:p>
          <a:p>
            <a:r>
              <a:rPr lang="cs-CZ" sz="5500" dirty="0" smtClean="0"/>
              <a:t>Individualizace</a:t>
            </a:r>
          </a:p>
          <a:p>
            <a:r>
              <a:rPr lang="cs-CZ" sz="5500" dirty="0" smtClean="0"/>
              <a:t>Komunikace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3"/>
            <a:ext cx="16764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Španělsko Granada - zahraniční stáž (20. - 24. 3. 2022)\IMG_20220323_112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6400" y="-60198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Španělsko Granada - zahraniční stáž (20. - 24. 3. 2022)\IMG_20220323_112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3287410" cy="246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2108448" cy="28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Budova školy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Rozdělena do několika částí dle stupně vzdělávání</a:t>
            </a:r>
          </a:p>
          <a:p>
            <a:r>
              <a:rPr lang="cs-CZ" dirty="0" smtClean="0"/>
              <a:t>Tělocvična</a:t>
            </a:r>
          </a:p>
          <a:p>
            <a:r>
              <a:rPr lang="cs-CZ" dirty="0" smtClean="0"/>
              <a:t>Venkovní hřiště (fotbalové, volejbalové)</a:t>
            </a:r>
          </a:p>
          <a:p>
            <a:r>
              <a:rPr lang="cs-CZ" dirty="0" smtClean="0"/>
              <a:t>Jídelna</a:t>
            </a:r>
          </a:p>
          <a:p>
            <a:r>
              <a:rPr lang="cs-CZ" dirty="0" smtClean="0"/>
              <a:t>Běžné třídy</a:t>
            </a:r>
          </a:p>
          <a:p>
            <a:r>
              <a:rPr lang="cs-CZ" dirty="0" smtClean="0"/>
              <a:t>Specializovaná třída (dílny)</a:t>
            </a:r>
          </a:p>
          <a:p>
            <a:r>
              <a:rPr lang="cs-CZ" dirty="0" smtClean="0"/>
              <a:t>Školní dvorek </a:t>
            </a:r>
          </a:p>
          <a:p>
            <a:endParaRPr lang="cs-CZ" dirty="0"/>
          </a:p>
        </p:txBody>
      </p:sp>
      <p:pic>
        <p:nvPicPr>
          <p:cNvPr id="3074" name="Picture 2" descr="D:\Španělsko Granada - zahraniční stáž (20. - 24. 3. 2022)\IMG_20220321_083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4509121"/>
            <a:ext cx="35715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Budova školy</a:t>
            </a:r>
            <a:endParaRPr lang="cs-CZ" b="1" dirty="0"/>
          </a:p>
        </p:txBody>
      </p:sp>
      <p:pic>
        <p:nvPicPr>
          <p:cNvPr id="4098" name="Picture 2" descr="D:\Španělsko Granada - zahraniční stáž (20. - 24. 3. 2022)\IMG_20220321_104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960000" cy="223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Španělsko Granada - zahraniční stáž (20. - 24. 3. 2022)\IMG_20220321_135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2957"/>
            <a:ext cx="4625717" cy="261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37211"/>
            <a:ext cx="1638669" cy="29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D:\Španělsko Granada - zahraniční stáž (20. - 24. 3. 2022)\IMG_20220321_134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960000" cy="22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Program stáže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Pondělí – čtvrtek: 9:00 – 16:00</a:t>
            </a:r>
          </a:p>
          <a:p>
            <a:r>
              <a:rPr lang="cs-CZ" dirty="0" smtClean="0"/>
              <a:t>Stínování a pozorování postupů</a:t>
            </a:r>
          </a:p>
          <a:p>
            <a:r>
              <a:rPr lang="cs-CZ" dirty="0" smtClean="0"/>
              <a:t>Vedení debat a konzultací s učiteli</a:t>
            </a:r>
          </a:p>
          <a:p>
            <a:r>
              <a:rPr lang="cs-CZ" dirty="0" smtClean="0"/>
              <a:t>Setkání s dětmi</a:t>
            </a:r>
          </a:p>
          <a:p>
            <a:r>
              <a:rPr lang="cs-CZ" dirty="0" smtClean="0"/>
              <a:t>Rozhovory s ředitelkou</a:t>
            </a:r>
          </a:p>
          <a:p>
            <a:r>
              <a:rPr lang="cs-CZ" dirty="0" smtClean="0"/>
              <a:t>Asistence při výuce</a:t>
            </a:r>
          </a:p>
          <a:p>
            <a:endParaRPr lang="cs-CZ" dirty="0"/>
          </a:p>
        </p:txBody>
      </p:sp>
      <p:pic>
        <p:nvPicPr>
          <p:cNvPr id="5122" name="Picture 2" descr="D:\Španělsko Granada - zahraniční stáž (20. - 24. 3. 2022)\IMG_20220323_114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425770" cy="32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Žáci s OMJ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Bilingvní škola = plynulá AJ a ŠJ</a:t>
            </a:r>
          </a:p>
          <a:p>
            <a:r>
              <a:rPr lang="cs-CZ" dirty="0" smtClean="0"/>
              <a:t>Využití AJ jako zprostředkovávajícího jazyka</a:t>
            </a:r>
          </a:p>
          <a:p>
            <a:r>
              <a:rPr lang="cs-CZ" dirty="0" smtClean="0"/>
              <a:t>Pracovní listy v AJ</a:t>
            </a:r>
          </a:p>
          <a:p>
            <a:r>
              <a:rPr lang="cs-CZ" dirty="0" smtClean="0"/>
              <a:t>Nepříliš promyšlený systém </a:t>
            </a:r>
            <a:br>
              <a:rPr lang="cs-CZ" dirty="0" smtClean="0"/>
            </a:br>
            <a:r>
              <a:rPr lang="cs-CZ" dirty="0" smtClean="0"/>
              <a:t>vzdělávání žáků s OMJ</a:t>
            </a:r>
          </a:p>
          <a:p>
            <a:r>
              <a:rPr lang="cs-CZ" dirty="0" smtClean="0"/>
              <a:t>2 žáci s OMJ </a:t>
            </a:r>
            <a:br>
              <a:rPr lang="cs-CZ" dirty="0" smtClean="0"/>
            </a:br>
            <a:r>
              <a:rPr lang="cs-CZ" dirty="0" smtClean="0"/>
              <a:t>sourozenci </a:t>
            </a:r>
            <a:br>
              <a:rPr lang="cs-CZ" dirty="0" smtClean="0"/>
            </a:br>
            <a:r>
              <a:rPr lang="cs-CZ" dirty="0" smtClean="0"/>
              <a:t>– 1. a 5. ročník </a:t>
            </a:r>
            <a:br>
              <a:rPr lang="cs-CZ" dirty="0" smtClean="0"/>
            </a:br>
            <a:r>
              <a:rPr lang="cs-CZ" dirty="0" smtClean="0"/>
              <a:t>– USA, Turecko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8468" r="18132"/>
          <a:stretch/>
        </p:blipFill>
        <p:spPr bwMode="auto">
          <a:xfrm>
            <a:off x="4283968" y="3861048"/>
            <a:ext cx="4623948" cy="282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9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510" y="6124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Foto z průběhu stáže</a:t>
            </a:r>
            <a:endParaRPr lang="cs-CZ" b="1" dirty="0"/>
          </a:p>
        </p:txBody>
      </p:sp>
      <p:pic>
        <p:nvPicPr>
          <p:cNvPr id="7170" name="Picture 2" descr="D:\Španělsko Granada - zahraniční stáž (20. - 24. 3. 2022)\IMG_20220321_084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4804"/>
            <a:ext cx="231703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2533"/>
            <a:ext cx="1666451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/>
          <a:stretch/>
        </p:blipFill>
        <p:spPr bwMode="auto">
          <a:xfrm>
            <a:off x="5148063" y="3717032"/>
            <a:ext cx="3541966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04" y="980727"/>
            <a:ext cx="4497553" cy="253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258</Words>
  <Application>Microsoft Office PowerPoint</Application>
  <PresentationFormat>Předvádění na obrazovce (4:3)</PresentationFormat>
  <Paragraphs>64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Zahraniční stáž Novaschool Medina Elvira – Colegio privado bilingüe Granada 20. 3. – 24. 3. 2022</vt:lpstr>
      <vt:lpstr>Organizace stáže</vt:lpstr>
      <vt:lpstr>Španělský vzdělávací systém</vt:lpstr>
      <vt:lpstr>Informace o škole</vt:lpstr>
      <vt:lpstr>Budova školy</vt:lpstr>
      <vt:lpstr>Budova školy</vt:lpstr>
      <vt:lpstr>Program stáže</vt:lpstr>
      <vt:lpstr>Žáci s OMJ</vt:lpstr>
      <vt:lpstr>Foto z průběhu stáže</vt:lpstr>
      <vt:lpstr>Foto z průběhu stáže</vt:lpstr>
      <vt:lpstr>Hodnocení stáže</vt:lpstr>
      <vt:lpstr>Závěrem</vt:lpstr>
      <vt:lpstr>Děkujeme za pozornost.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Zahraniční stáž Novaschool Medina Elvira – Colegio privado bilingüe Granada 20. 3. – 24. 3. 2022</dc:title>
  <dc:creator>Barbara</dc:creator>
  <cp:lastModifiedBy>Barbara Sobotková</cp:lastModifiedBy>
  <cp:revision>28</cp:revision>
  <dcterms:created xsi:type="dcterms:W3CDTF">2022-04-21T12:59:24Z</dcterms:created>
  <dcterms:modified xsi:type="dcterms:W3CDTF">2022-05-26T05:55:13Z</dcterms:modified>
</cp:coreProperties>
</file>