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4" r:id="rId18"/>
    <p:sldId id="275" r:id="rId19"/>
    <p:sldId id="271" r:id="rId20"/>
    <p:sldId id="272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A297E-74B8-45E4-8B84-3B1480170002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FDB6-8722-43BE-BD57-A736048D40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08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3FDB6-8722-43BE-BD57-A736048D4058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159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2B3C1-E057-491A-B918-DC81DA125D0B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F89F7-3066-41C2-8CEA-F099A1BD7C0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2B3C1-E057-491A-B918-DC81DA125D0B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F89F7-3066-41C2-8CEA-F099A1BD7C0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2B3C1-E057-491A-B918-DC81DA125D0B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F89F7-3066-41C2-8CEA-F099A1BD7C0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2B3C1-E057-491A-B918-DC81DA125D0B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F89F7-3066-41C2-8CEA-F099A1BD7C0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2B3C1-E057-491A-B918-DC81DA125D0B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F89F7-3066-41C2-8CEA-F099A1BD7C0B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2B3C1-E057-491A-B918-DC81DA125D0B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F89F7-3066-41C2-8CEA-F099A1BD7C0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2B3C1-E057-491A-B918-DC81DA125D0B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F89F7-3066-41C2-8CEA-F099A1BD7C0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2B3C1-E057-491A-B918-DC81DA125D0B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F89F7-3066-41C2-8CEA-F099A1BD7C0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2B3C1-E057-491A-B918-DC81DA125D0B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F89F7-3066-41C2-8CEA-F099A1BD7C0B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2B3C1-E057-491A-B918-DC81DA125D0B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F89F7-3066-41C2-8CEA-F099A1BD7C0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22B3C1-E057-491A-B918-DC81DA125D0B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5F89F7-3066-41C2-8CEA-F099A1BD7C0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722B3C1-E057-491A-B918-DC81DA125D0B}" type="datetimeFigureOut">
              <a:rPr lang="sk-SK" smtClean="0"/>
              <a:t>11. 3. 2017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65F89F7-3066-41C2-8CEA-F099A1BD7C0B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www.protein.s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1340768"/>
            <a:ext cx="8922568" cy="3383632"/>
          </a:xfrm>
        </p:spPr>
        <p:txBody>
          <a:bodyPr>
            <a:normAutofit/>
          </a:bodyPr>
          <a:lstStyle/>
          <a:p>
            <a:r>
              <a:rPr lang="sk-SK" sz="6600" dirty="0" smtClean="0"/>
              <a:t>Výživa a športový výkon</a:t>
            </a:r>
            <a:endParaRPr lang="sk-SK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84168" y="2481440"/>
            <a:ext cx="7406640" cy="1752600"/>
          </a:xfrm>
        </p:spPr>
        <p:txBody>
          <a:bodyPr/>
          <a:lstStyle/>
          <a:p>
            <a:pPr marL="484632" indent="-457200">
              <a:buFontTx/>
              <a:buChar char="-"/>
            </a:pPr>
            <a:r>
              <a:rPr lang="sk-SK" sz="2800" dirty="0"/>
              <a:t>n</a:t>
            </a:r>
            <a:r>
              <a:rPr lang="sk-SK" sz="2800" dirty="0" smtClean="0"/>
              <a:t>utričná podpora</a:t>
            </a:r>
          </a:p>
          <a:p>
            <a:pPr marL="484632" indent="-457200">
              <a:buFontTx/>
              <a:buChar char="-"/>
            </a:pPr>
            <a:r>
              <a:rPr lang="sk-SK" sz="2800" dirty="0" err="1" smtClean="0"/>
              <a:t>suplementy</a:t>
            </a:r>
            <a:endParaRPr lang="sk-SK" sz="2800" dirty="0" smtClean="0"/>
          </a:p>
          <a:p>
            <a:pPr marL="484632" indent="-457200">
              <a:buFontTx/>
              <a:buChar char="-"/>
            </a:pPr>
            <a:r>
              <a:rPr lang="sk-SK" sz="2800" dirty="0" smtClean="0"/>
              <a:t>doping</a:t>
            </a:r>
          </a:p>
          <a:p>
            <a:pPr marL="484632" indent="-457200">
              <a:buFontTx/>
              <a:buChar char="-"/>
            </a:pPr>
            <a:endParaRPr lang="sk-SK" dirty="0"/>
          </a:p>
        </p:txBody>
      </p:sp>
      <p:pic>
        <p:nvPicPr>
          <p:cNvPr id="1026" name="Picture 2" descr="Výsledok vyh&amp;lcaron;adávania obrázkov pre dopyt vý&amp;zcaron;iva a športovy výk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11" y="-500192"/>
            <a:ext cx="2016224" cy="300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&amp;lcaron;adávania obrázkov pre dopyt vý&amp;zcaron;iva a športovy vý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Doplnky stravy u vytrvalcov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7024824" cy="4763616"/>
          </a:xfrm>
        </p:spPr>
        <p:txBody>
          <a:bodyPr>
            <a:normAutofit/>
          </a:bodyPr>
          <a:lstStyle/>
          <a:p>
            <a:r>
              <a:rPr lang="sk-SK" dirty="0" err="1" smtClean="0"/>
              <a:t>Karnitin</a:t>
            </a:r>
            <a:endParaRPr lang="sk-SK" dirty="0" smtClean="0"/>
          </a:p>
          <a:p>
            <a:r>
              <a:rPr lang="sk-SK" dirty="0" err="1" smtClean="0"/>
              <a:t>Kofein</a:t>
            </a:r>
            <a:endParaRPr lang="sk-SK" dirty="0" smtClean="0"/>
          </a:p>
          <a:p>
            <a:r>
              <a:rPr lang="sk-SK" dirty="0" smtClean="0"/>
              <a:t>Bikarbonát</a:t>
            </a:r>
          </a:p>
          <a:p>
            <a:r>
              <a:rPr lang="sk-SK" dirty="0" err="1" smtClean="0"/>
              <a:t>Ketokyseliny</a:t>
            </a:r>
            <a:endParaRPr lang="sk-SK" dirty="0" smtClean="0"/>
          </a:p>
          <a:p>
            <a:r>
              <a:rPr lang="sk-SK" dirty="0" smtClean="0"/>
              <a:t>Aminokyseliny</a:t>
            </a:r>
          </a:p>
          <a:p>
            <a:endParaRPr lang="sk-SK" dirty="0"/>
          </a:p>
        </p:txBody>
      </p:sp>
      <p:sp>
        <p:nvSpPr>
          <p:cNvPr id="4" name="AutoShape 2" descr="Výsledok vyh&amp;lcaron;adávania obrázkov pre dopyt karnit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&amp;lcaron;adávania obrázkov pre dopyt karnit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98072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83" y="3501008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16" y="3612928"/>
            <a:ext cx="1512168" cy="280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Rýchlostné športy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sk-SK" dirty="0"/>
              <a:t>- </a:t>
            </a:r>
            <a:r>
              <a:rPr lang="sk-SK" dirty="0" smtClean="0"/>
              <a:t>Zásoby ATP – niekoľko sekúnd</a:t>
            </a: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Zásoby  CP – niekoľko sekúnd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6039282" cy="316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0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Doplnky stravy </a:t>
            </a:r>
            <a:r>
              <a:rPr lang="sk-SK" dirty="0" smtClean="0"/>
              <a:t>rýchlostné športy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Karnosin</a:t>
            </a:r>
            <a:endParaRPr lang="sk-SK" dirty="0" smtClean="0"/>
          </a:p>
          <a:p>
            <a:r>
              <a:rPr lang="sk-SK" dirty="0" err="1" smtClean="0"/>
              <a:t>Koenzym</a:t>
            </a:r>
            <a:r>
              <a:rPr lang="sk-SK" dirty="0" smtClean="0"/>
              <a:t> Q 10</a:t>
            </a:r>
          </a:p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2376264" cy="355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3744416" cy="273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2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Doplnky stravy </a:t>
            </a:r>
            <a:r>
              <a:rPr lang="sk-SK" dirty="0" smtClean="0"/>
              <a:t>silové športy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začiatku cviku ATP a </a:t>
            </a:r>
            <a:r>
              <a:rPr lang="sk-SK" dirty="0" err="1" smtClean="0"/>
              <a:t>CrP</a:t>
            </a:r>
            <a:r>
              <a:rPr lang="sk-SK" dirty="0" smtClean="0"/>
              <a:t> potom </a:t>
            </a:r>
            <a:r>
              <a:rPr lang="sk-SK" dirty="0" err="1" smtClean="0"/>
              <a:t>glykolýza</a:t>
            </a:r>
            <a:r>
              <a:rPr lang="sk-SK" dirty="0" smtClean="0"/>
              <a:t> a vzniká </a:t>
            </a:r>
            <a:r>
              <a:rPr lang="sk-SK" dirty="0" err="1" smtClean="0"/>
              <a:t>kys</a:t>
            </a:r>
            <a:r>
              <a:rPr lang="sk-SK" dirty="0" smtClean="0"/>
              <a:t>. </a:t>
            </a:r>
            <a:r>
              <a:rPr lang="sk-SK" dirty="0"/>
              <a:t>m</a:t>
            </a:r>
            <a:r>
              <a:rPr lang="sk-SK" dirty="0" smtClean="0"/>
              <a:t>liečna. </a:t>
            </a:r>
          </a:p>
          <a:p>
            <a:r>
              <a:rPr lang="sk-SK" dirty="0" err="1" smtClean="0"/>
              <a:t>Mikrotraumy</a:t>
            </a:r>
            <a:r>
              <a:rPr lang="sk-SK" dirty="0" smtClean="0"/>
              <a:t> na svaloch</a:t>
            </a:r>
          </a:p>
          <a:p>
            <a:endParaRPr lang="sk-SK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74" y="3501008"/>
            <a:ext cx="2505875" cy="310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27215"/>
            <a:ext cx="3268627" cy="217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Doplnky stravy silové športy</a:t>
            </a:r>
            <a:br>
              <a:rPr lang="sk-SK" dirty="0"/>
            </a:br>
            <a:endParaRPr lang="sk-SK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9" y="1124744"/>
            <a:ext cx="2235128" cy="25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36443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67" y="1058069"/>
            <a:ext cx="16668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9" y="3801269"/>
            <a:ext cx="2926517" cy="292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68011"/>
            <a:ext cx="4188691" cy="21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06548"/>
            <a:ext cx="4153539" cy="21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4328" y="2492896"/>
            <a:ext cx="6264696" cy="782960"/>
          </a:xfrm>
        </p:spPr>
        <p:txBody>
          <a:bodyPr>
            <a:noAutofit/>
          </a:bodyPr>
          <a:lstStyle/>
          <a:p>
            <a:r>
              <a:rPr lang="sk-SK" sz="4000" dirty="0" smtClean="0"/>
              <a:t>Iné</a:t>
            </a:r>
            <a:r>
              <a:rPr lang="sk-SK" sz="4000" dirty="0"/>
              <a:t/>
            </a:r>
            <a:br>
              <a:rPr lang="sk-SK" sz="4000" dirty="0"/>
            </a:b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27584" y="2420888"/>
            <a:ext cx="6192688" cy="4663440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/>
              <a:t>G</a:t>
            </a:r>
            <a:r>
              <a:rPr lang="sk-SK" dirty="0" err="1" smtClean="0"/>
              <a:t>ainery</a:t>
            </a:r>
            <a:r>
              <a:rPr lang="sk-SK" dirty="0" smtClean="0"/>
              <a:t>, </a:t>
            </a:r>
            <a:r>
              <a:rPr lang="sk-SK" dirty="0" err="1" smtClean="0"/>
              <a:t>proteinovy</a:t>
            </a:r>
            <a:r>
              <a:rPr lang="sk-SK" dirty="0" smtClean="0"/>
              <a:t> </a:t>
            </a:r>
            <a:r>
              <a:rPr lang="sk-SK" dirty="0" err="1" smtClean="0"/>
              <a:t>koncentrat</a:t>
            </a:r>
            <a:r>
              <a:rPr lang="sk-SK" dirty="0"/>
              <a:t> </a:t>
            </a:r>
            <a:r>
              <a:rPr lang="sk-SK" dirty="0" smtClean="0"/>
              <a:t>– </a:t>
            </a:r>
            <a:r>
              <a:rPr lang="sk-SK" sz="1700" dirty="0" smtClean="0"/>
              <a:t>40% až 70%</a:t>
            </a:r>
          </a:p>
          <a:p>
            <a:r>
              <a:rPr lang="sk-SK" dirty="0" smtClean="0"/>
              <a:t>Tzv. WHEY </a:t>
            </a:r>
            <a:r>
              <a:rPr lang="sk-SK" dirty="0" err="1" smtClean="0"/>
              <a:t>Protein</a:t>
            </a:r>
            <a:r>
              <a:rPr lang="sk-SK" dirty="0"/>
              <a:t> = </a:t>
            </a:r>
            <a:r>
              <a:rPr lang="sk-SK" dirty="0" err="1"/>
              <a:t>syrovátkový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dirty="0" err="1" smtClean="0"/>
              <a:t>kasein</a:t>
            </a:r>
            <a:r>
              <a:rPr lang="sk-SK" dirty="0" smtClean="0"/>
              <a:t>, </a:t>
            </a:r>
            <a:r>
              <a:rPr lang="sk-SK" dirty="0" err="1" smtClean="0"/>
              <a:t>kolostrum</a:t>
            </a:r>
            <a:endParaRPr lang="sk-SK" dirty="0" smtClean="0"/>
          </a:p>
          <a:p>
            <a:r>
              <a:rPr lang="sk-SK" dirty="0" smtClean="0"/>
              <a:t>Tzv. CFM – bez laktózy a tuku</a:t>
            </a:r>
          </a:p>
          <a:p>
            <a:r>
              <a:rPr lang="sk-SK" dirty="0" smtClean="0"/>
              <a:t>Hovädzie </a:t>
            </a:r>
            <a:r>
              <a:rPr lang="sk-SK" dirty="0" err="1" smtClean="0"/>
              <a:t>kolostrum</a:t>
            </a:r>
            <a:r>
              <a:rPr lang="sk-SK" dirty="0" smtClean="0"/>
              <a:t> – zlepšenie výkonu</a:t>
            </a:r>
          </a:p>
          <a:p>
            <a:r>
              <a:rPr lang="sk-SK" dirty="0" err="1" smtClean="0"/>
              <a:t>Kreatin</a:t>
            </a:r>
            <a:endParaRPr lang="sk-SK" dirty="0" smtClean="0"/>
          </a:p>
          <a:p>
            <a:r>
              <a:rPr lang="sk-SK" dirty="0" err="1" smtClean="0"/>
              <a:t>Ketokyseliny</a:t>
            </a:r>
            <a:endParaRPr lang="sk-SK" dirty="0"/>
          </a:p>
          <a:p>
            <a:r>
              <a:rPr lang="sk-SK" dirty="0" err="1"/>
              <a:t>Glutamin</a:t>
            </a:r>
            <a:endParaRPr lang="sk-SK" dirty="0"/>
          </a:p>
          <a:p>
            <a:r>
              <a:rPr lang="sk-SK" dirty="0" err="1"/>
              <a:t>Arginin</a:t>
            </a:r>
            <a:endParaRPr lang="sk-SK" dirty="0"/>
          </a:p>
          <a:p>
            <a:r>
              <a:rPr lang="sk-SK" dirty="0"/>
              <a:t>BCAA</a:t>
            </a:r>
          </a:p>
          <a:p>
            <a:endParaRPr lang="sk-SK" dirty="0" smtClean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660232" y="3140968"/>
            <a:ext cx="3657600" cy="4663440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/>
              <a:t>Kys</a:t>
            </a:r>
            <a:r>
              <a:rPr lang="sk-SK" dirty="0"/>
              <a:t>. </a:t>
            </a:r>
            <a:r>
              <a:rPr lang="sk-SK" dirty="0" err="1" smtClean="0"/>
              <a:t>Linolová</a:t>
            </a:r>
            <a:endParaRPr lang="sk-SK" dirty="0" smtClean="0"/>
          </a:p>
          <a:p>
            <a:r>
              <a:rPr lang="sk-SK" dirty="0" err="1" smtClean="0"/>
              <a:t>Chrom</a:t>
            </a:r>
            <a:endParaRPr lang="sk-SK" dirty="0" smtClean="0"/>
          </a:p>
          <a:p>
            <a:r>
              <a:rPr lang="sk-SK" dirty="0" smtClean="0"/>
              <a:t>HMB</a:t>
            </a:r>
          </a:p>
          <a:p>
            <a:r>
              <a:rPr lang="sk-SK" dirty="0" err="1" smtClean="0"/>
              <a:t>VitaminB</a:t>
            </a:r>
            <a:r>
              <a:rPr lang="sk-SK" dirty="0" smtClean="0"/>
              <a:t> 12</a:t>
            </a:r>
          </a:p>
          <a:p>
            <a:r>
              <a:rPr lang="sk-SK" dirty="0" smtClean="0"/>
              <a:t>Kyselina </a:t>
            </a:r>
            <a:r>
              <a:rPr lang="sk-SK" dirty="0"/>
              <a:t>listová</a:t>
            </a:r>
            <a:br>
              <a:rPr lang="sk-SK" dirty="0"/>
            </a:br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23728" y="15240"/>
            <a:ext cx="5940944" cy="857772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sk-SK" dirty="0" smtClean="0"/>
              <a:t>Doplnky stravy silové športy</a:t>
            </a:r>
            <a:endParaRPr lang="sk-SK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1286658"/>
            <a:ext cx="5940944" cy="857772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sk-SK" sz="3200" dirty="0" smtClean="0"/>
              <a:t>Bielkoviny, aminokyseliny</a:t>
            </a:r>
          </a:p>
          <a:p>
            <a:pPr algn="ctr"/>
            <a:r>
              <a:rPr lang="sk-SK" sz="3200" dirty="0"/>
              <a:t>1, 2 g na 1kg hmotnosti</a:t>
            </a:r>
          </a:p>
        </p:txBody>
      </p:sp>
    </p:spTree>
    <p:extLst>
      <p:ext uri="{BB962C8B-B14F-4D97-AF65-F5344CB8AC3E}">
        <p14:creationId xmlns:p14="http://schemas.microsoft.com/office/powerpoint/2010/main" val="23321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-315416"/>
            <a:ext cx="7498080" cy="1143000"/>
          </a:xfrm>
        </p:spPr>
        <p:txBody>
          <a:bodyPr/>
          <a:lstStyle/>
          <a:p>
            <a:r>
              <a:rPr lang="sk-SK" dirty="0" err="1" smtClean="0"/>
              <a:t>Suplementy</a:t>
            </a:r>
            <a:r>
              <a:rPr lang="sk-SK" dirty="0" smtClean="0"/>
              <a:t> - delenie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1043608" y="908720"/>
            <a:ext cx="3203848" cy="6120680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1. Skupina</a:t>
            </a:r>
          </a:p>
          <a:p>
            <a:pPr marL="82296" indent="0">
              <a:buNone/>
            </a:pPr>
            <a:r>
              <a:rPr lang="sk-SK" dirty="0" err="1" smtClean="0"/>
              <a:t>Suplementy</a:t>
            </a:r>
            <a:r>
              <a:rPr lang="sk-SK" dirty="0" smtClean="0"/>
              <a:t> pre nárast a regeneráciu svalov:</a:t>
            </a:r>
          </a:p>
          <a:p>
            <a:pPr marL="82296" indent="0">
              <a:buNone/>
            </a:pPr>
            <a:r>
              <a:rPr lang="sk-SK" dirty="0" smtClean="0"/>
              <a:t>- </a:t>
            </a:r>
            <a:r>
              <a:rPr lang="sk-SK" dirty="0" err="1" smtClean="0"/>
              <a:t>Proteinové</a:t>
            </a:r>
            <a:r>
              <a:rPr lang="sk-SK" dirty="0" smtClean="0"/>
              <a:t> prášky, </a:t>
            </a:r>
            <a:r>
              <a:rPr lang="sk-SK" dirty="0" err="1" smtClean="0"/>
              <a:t>hydrolyzáty</a:t>
            </a:r>
            <a:r>
              <a:rPr lang="sk-SK" dirty="0" smtClean="0"/>
              <a:t> </a:t>
            </a:r>
            <a:r>
              <a:rPr lang="sk-SK" dirty="0" err="1" smtClean="0"/>
              <a:t>bielkovin</a:t>
            </a:r>
            <a:endParaRPr lang="sk-SK" dirty="0" smtClean="0"/>
          </a:p>
          <a:p>
            <a:pPr marL="82296" indent="0">
              <a:buNone/>
            </a:pPr>
            <a:r>
              <a:rPr lang="sk-SK" dirty="0" smtClean="0"/>
              <a:t>- BCAA</a:t>
            </a:r>
          </a:p>
          <a:p>
            <a:pPr marL="82296" indent="0">
              <a:buNone/>
            </a:pPr>
            <a:r>
              <a:rPr lang="sk-SK" dirty="0" smtClean="0"/>
              <a:t>- Peptidy</a:t>
            </a:r>
          </a:p>
          <a:p>
            <a:pPr marL="82296" indent="0">
              <a:buNone/>
            </a:pPr>
            <a:r>
              <a:rPr lang="sk-SK" dirty="0" smtClean="0"/>
              <a:t>- </a:t>
            </a:r>
            <a:r>
              <a:rPr lang="sk-SK" dirty="0" err="1" smtClean="0"/>
              <a:t>Aminohyseliny</a:t>
            </a:r>
            <a:endParaRPr lang="sk-SK" dirty="0" smtClean="0"/>
          </a:p>
          <a:p>
            <a:pPr marL="82296" indent="0">
              <a:buNone/>
            </a:pPr>
            <a:r>
              <a:rPr lang="sk-SK" dirty="0" smtClean="0"/>
              <a:t>- </a:t>
            </a:r>
            <a:r>
              <a:rPr lang="sk-SK" dirty="0" err="1" smtClean="0"/>
              <a:t>Kreatin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HMB</a:t>
            </a:r>
          </a:p>
          <a:p>
            <a:pPr>
              <a:buFontTx/>
              <a:buChar char="-"/>
            </a:pPr>
            <a:r>
              <a:rPr lang="sk-SK" dirty="0" err="1" smtClean="0"/>
              <a:t>Pyruvát</a:t>
            </a:r>
            <a:endParaRPr lang="sk-SK" dirty="0" smtClean="0"/>
          </a:p>
          <a:p>
            <a:pPr marL="82296" indent="0"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2. Skupina</a:t>
            </a:r>
          </a:p>
          <a:p>
            <a:pPr marL="82296" indent="0">
              <a:buNone/>
            </a:pPr>
            <a:r>
              <a:rPr lang="sk-SK" dirty="0" err="1" smtClean="0"/>
              <a:t>Suplementy</a:t>
            </a:r>
            <a:r>
              <a:rPr lang="sk-SK" dirty="0" smtClean="0"/>
              <a:t> na doplnenie energie</a:t>
            </a:r>
          </a:p>
          <a:p>
            <a:pPr>
              <a:buFontTx/>
              <a:buChar char="-"/>
            </a:pPr>
            <a:r>
              <a:rPr lang="sk-SK" dirty="0" smtClean="0"/>
              <a:t>Sacharidy</a:t>
            </a:r>
          </a:p>
          <a:p>
            <a:pPr>
              <a:buFontTx/>
              <a:buChar char="-"/>
            </a:pPr>
            <a:r>
              <a:rPr lang="sk-SK" dirty="0" err="1" smtClean="0"/>
              <a:t>Gainery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err="1" smtClean="0"/>
              <a:t>Kreatin</a:t>
            </a: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4139952" y="692696"/>
            <a:ext cx="5760640" cy="6048672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sk-SK" sz="2400" u="sng" dirty="0" smtClean="0">
                <a:solidFill>
                  <a:srgbClr val="FF0000"/>
                </a:solidFill>
              </a:rPr>
              <a:t>3. Skupina</a:t>
            </a:r>
          </a:p>
          <a:p>
            <a:pPr marL="82296" indent="0">
              <a:buNone/>
            </a:pPr>
            <a:r>
              <a:rPr lang="sk-SK" sz="2400" dirty="0" err="1" smtClean="0"/>
              <a:t>Suplementy</a:t>
            </a:r>
            <a:r>
              <a:rPr lang="sk-SK" sz="2400" dirty="0" smtClean="0"/>
              <a:t> podporujúce chudnutie vytrvalosť, uvoľnenie energie</a:t>
            </a:r>
          </a:p>
          <a:p>
            <a:pPr>
              <a:buFontTx/>
              <a:buChar char="-"/>
            </a:pPr>
            <a:r>
              <a:rPr lang="sk-SK" sz="2400" dirty="0" err="1" smtClean="0"/>
              <a:t>L-karnitin</a:t>
            </a:r>
            <a:endParaRPr lang="sk-SK" sz="2400" dirty="0" smtClean="0"/>
          </a:p>
          <a:p>
            <a:pPr>
              <a:buFontTx/>
              <a:buChar char="-"/>
            </a:pPr>
            <a:r>
              <a:rPr lang="sk-SK" sz="2400" dirty="0" err="1" smtClean="0"/>
              <a:t>Koenzym</a:t>
            </a:r>
            <a:r>
              <a:rPr lang="sk-SK" sz="2400" dirty="0" smtClean="0"/>
              <a:t> Q10</a:t>
            </a:r>
          </a:p>
          <a:p>
            <a:pPr>
              <a:buFontTx/>
              <a:buChar char="-"/>
            </a:pPr>
            <a:r>
              <a:rPr lang="sk-SK" sz="2400" dirty="0" err="1" smtClean="0"/>
              <a:t>Kofein</a:t>
            </a:r>
            <a:endParaRPr lang="sk-SK" sz="2400" dirty="0" smtClean="0"/>
          </a:p>
          <a:p>
            <a:pPr>
              <a:buFontTx/>
              <a:buChar char="-"/>
            </a:pPr>
            <a:r>
              <a:rPr lang="sk-SK" sz="2400" dirty="0" smtClean="0"/>
              <a:t>HCA</a:t>
            </a:r>
          </a:p>
          <a:p>
            <a:pPr>
              <a:buFontTx/>
              <a:buChar char="-"/>
            </a:pPr>
            <a:r>
              <a:rPr lang="sk-SK" sz="2400" dirty="0" err="1" smtClean="0"/>
              <a:t>Chrom</a:t>
            </a:r>
            <a:endParaRPr lang="sk-SK" sz="2400" dirty="0" smtClean="0"/>
          </a:p>
          <a:p>
            <a:pPr>
              <a:buFontTx/>
              <a:buChar char="-"/>
            </a:pPr>
            <a:r>
              <a:rPr lang="sk-SK" sz="2400" dirty="0" smtClean="0"/>
              <a:t>Vláknina</a:t>
            </a:r>
          </a:p>
          <a:p>
            <a:pPr>
              <a:buFontTx/>
              <a:buChar char="-"/>
            </a:pPr>
            <a:r>
              <a:rPr lang="sk-SK" sz="2400" dirty="0" err="1" smtClean="0"/>
              <a:t>Pyruvát</a:t>
            </a:r>
            <a:endParaRPr lang="sk-SK" sz="2400" dirty="0" smtClean="0"/>
          </a:p>
          <a:p>
            <a:pPr>
              <a:buFontTx/>
              <a:buChar char="-"/>
            </a:pPr>
            <a:r>
              <a:rPr lang="sk-SK" sz="2400" dirty="0" smtClean="0"/>
              <a:t>CLA</a:t>
            </a:r>
          </a:p>
          <a:p>
            <a:pPr>
              <a:buFontTx/>
              <a:buChar char="-"/>
            </a:pPr>
            <a:r>
              <a:rPr lang="sk-SK" sz="2400" dirty="0" smtClean="0"/>
              <a:t>ALA</a:t>
            </a:r>
          </a:p>
          <a:p>
            <a:pPr>
              <a:buFontTx/>
              <a:buChar char="-"/>
            </a:pPr>
            <a:r>
              <a:rPr lang="sk-SK" sz="2400" dirty="0" err="1" smtClean="0"/>
              <a:t>Acetyl</a:t>
            </a:r>
            <a:r>
              <a:rPr lang="sk-SK" sz="2400" dirty="0" smtClean="0"/>
              <a:t>- L- </a:t>
            </a:r>
            <a:r>
              <a:rPr lang="sk-SK" sz="2400" dirty="0" err="1" smtClean="0"/>
              <a:t>karnitin</a:t>
            </a:r>
            <a:endParaRPr lang="sk-SK" sz="2400" dirty="0" smtClean="0"/>
          </a:p>
          <a:p>
            <a:pPr marL="82296" indent="0">
              <a:buNone/>
            </a:pPr>
            <a:r>
              <a:rPr lang="sk-SK" sz="2400" u="sng" dirty="0" smtClean="0">
                <a:solidFill>
                  <a:srgbClr val="FF0000"/>
                </a:solidFill>
              </a:rPr>
              <a:t>4. Skupina</a:t>
            </a:r>
          </a:p>
          <a:p>
            <a:pPr marL="82296" indent="0">
              <a:buNone/>
            </a:pPr>
            <a:r>
              <a:rPr lang="sk-SK" sz="2400" dirty="0" err="1" smtClean="0"/>
              <a:t>Suplementy</a:t>
            </a:r>
            <a:r>
              <a:rPr lang="sk-SK" sz="2400" dirty="0" smtClean="0"/>
              <a:t> na podporu imunity a prevencia zdravia</a:t>
            </a:r>
          </a:p>
          <a:p>
            <a:pPr>
              <a:buFontTx/>
              <a:buChar char="-"/>
            </a:pPr>
            <a:r>
              <a:rPr lang="sk-SK" sz="2400" dirty="0" err="1" smtClean="0"/>
              <a:t>Echinacea</a:t>
            </a:r>
            <a:endParaRPr lang="sk-SK" sz="2400" dirty="0" smtClean="0"/>
          </a:p>
          <a:p>
            <a:pPr>
              <a:buFontTx/>
              <a:buChar char="-"/>
            </a:pPr>
            <a:r>
              <a:rPr lang="sk-SK" sz="2400" dirty="0" err="1" smtClean="0"/>
              <a:t>Ginko</a:t>
            </a:r>
            <a:r>
              <a:rPr lang="sk-SK" sz="2400" dirty="0" smtClean="0"/>
              <a:t> – </a:t>
            </a:r>
            <a:r>
              <a:rPr lang="sk-SK" sz="2400" dirty="0" err="1" smtClean="0"/>
              <a:t>biloba</a:t>
            </a:r>
            <a:endParaRPr lang="sk-SK" sz="2400" dirty="0" smtClean="0"/>
          </a:p>
          <a:p>
            <a:pPr>
              <a:buFontTx/>
              <a:buChar char="-"/>
            </a:pPr>
            <a:r>
              <a:rPr lang="sk-SK" sz="2400" dirty="0" err="1" smtClean="0"/>
              <a:t>Glukosaminsulfát</a:t>
            </a:r>
            <a:r>
              <a:rPr lang="sk-SK" sz="2400" dirty="0" smtClean="0"/>
              <a:t>, </a:t>
            </a:r>
            <a:r>
              <a:rPr lang="sk-SK" sz="2400" dirty="0" err="1" smtClean="0"/>
              <a:t>chondroitinsulfát</a:t>
            </a:r>
            <a:endParaRPr lang="sk-SK" sz="2400" dirty="0" smtClean="0"/>
          </a:p>
          <a:p>
            <a:pPr>
              <a:buFontTx/>
              <a:buChar char="-"/>
            </a:pPr>
            <a:r>
              <a:rPr lang="sk-SK" sz="2400" dirty="0" smtClean="0"/>
              <a:t>GLA</a:t>
            </a:r>
          </a:p>
          <a:p>
            <a:pPr>
              <a:buFontTx/>
              <a:buChar char="-"/>
            </a:pPr>
            <a:r>
              <a:rPr lang="sk-SK" sz="2400" dirty="0" smtClean="0"/>
              <a:t>N3 a N6 mastné kyseliny</a:t>
            </a:r>
          </a:p>
          <a:p>
            <a:pPr>
              <a:buFontTx/>
              <a:buChar char="-"/>
            </a:pPr>
            <a:r>
              <a:rPr lang="sk-SK" sz="2400" dirty="0" smtClean="0"/>
              <a:t>Vláknina</a:t>
            </a:r>
          </a:p>
          <a:p>
            <a:pPr>
              <a:buFontTx/>
              <a:buChar char="-"/>
            </a:pPr>
            <a:r>
              <a:rPr lang="sk-SK" sz="2400" dirty="0" err="1" smtClean="0"/>
              <a:t>probiotika</a:t>
            </a:r>
            <a:endParaRPr lang="sk-SK" sz="2400" dirty="0" smtClean="0"/>
          </a:p>
          <a:p>
            <a:pPr marL="82296" indent="0">
              <a:buNone/>
            </a:pPr>
            <a:r>
              <a:rPr lang="sk-SK" sz="2400" u="sng" dirty="0" smtClean="0">
                <a:solidFill>
                  <a:srgbClr val="FF0000"/>
                </a:solidFill>
              </a:rPr>
              <a:t>5. Skupina – vitamíny</a:t>
            </a:r>
          </a:p>
          <a:p>
            <a:pPr marL="82296" indent="0">
              <a:buNone/>
            </a:pPr>
            <a:r>
              <a:rPr lang="sk-SK" sz="2400" u="sng" dirty="0" smtClean="0">
                <a:solidFill>
                  <a:srgbClr val="FF0000"/>
                </a:solidFill>
              </a:rPr>
              <a:t>6. Skupina - Minerály</a:t>
            </a:r>
            <a:endParaRPr lang="sk-SK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Suplementy</a:t>
            </a:r>
            <a:r>
              <a:rPr lang="sk-SK" dirty="0"/>
              <a:t> - delenie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1. Nápoje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2. Tablety</a:t>
            </a:r>
          </a:p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3. Tyčinky</a:t>
            </a:r>
          </a:p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4. Gély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5. Krém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244884"/>
            <a:ext cx="23431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69" y="115734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87" y="2955695"/>
            <a:ext cx="21717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91262"/>
            <a:ext cx="2655739" cy="26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59206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7510"/>
            <a:ext cx="1788790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3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-315416"/>
            <a:ext cx="7498080" cy="1143000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IONTOVE Nápoje - delenie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764704"/>
            <a:ext cx="8754176" cy="548369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Iontové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nápoje majú do tela počas tréningu dodať energiu a minerály, ktoré strácame potením pri vysokom tréningovom zaťažení. Najčastejšími minerálnymi látkami v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iontových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nápojoch sú sodík, draslík a horčík. Časť obsahu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iontových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nápojov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tvoria väčšinou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aj sacharidy a vitamíny C,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B-komplex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atď.“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Pokiaľ je hlavnou úlohou športového nápoja zabezpečiť rýchlu hydratáciu organizmu počas cvičenia a doplniť minerály, pričom obsah sacharidov je veľmi nízky, ide o </a:t>
            </a:r>
            <a:r>
              <a:rPr lang="sk-SK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Hypotonické </a:t>
            </a:r>
            <a:r>
              <a:rPr lang="sk-SK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iontové</a:t>
            </a:r>
            <a:r>
              <a:rPr lang="sk-SK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nápoje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. Ich charakteristickou vlastnosťou je, že sa rýchlo a pomerne ľahko vstrebávajú. V podstate patria medzi najviac používané, napríklad pri behu alebo cyklistike, kde sa najviac stráca prostredníctvom potu voda. 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sk-SK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Izotonické</a:t>
            </a:r>
            <a:r>
              <a:rPr lang="sk-SK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nápoje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sú zdrojom tekutín, dôležitých elektrolytov (minerálov) a tiež sacharidov približne na úrovni 6 až 8 percent. Tieto nápoje sú vhodné napríklad pre náročnejšie kolektívne športy alebo atlétov, pretože poskytujú rýchly zdroj energie, teda glukózu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V niektorých prípadoch je potrebné doplniť okrem minerálov aj zásoby glykogénu po cvičení. Pre tento účel slúžia </a:t>
            </a:r>
            <a:r>
              <a:rPr lang="sk-SK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Hypertonické </a:t>
            </a:r>
            <a:r>
              <a:rPr lang="sk-SK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nápoje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ktoré okrem tekutín a minerálov disponujú vysokou dávkou sacharidov. Hypertonické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sú teda prospešné vo fáze regenerácie.  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Výživa preťažovaných kĺbov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03648" y="2194560"/>
            <a:ext cx="3657600" cy="4663440"/>
          </a:xfrm>
        </p:spPr>
        <p:txBody>
          <a:bodyPr/>
          <a:lstStyle/>
          <a:p>
            <a:r>
              <a:rPr lang="sk-SK" dirty="0" err="1" smtClean="0"/>
              <a:t>Glukosaminsulfát</a:t>
            </a:r>
            <a:endParaRPr lang="sk-SK" dirty="0" smtClean="0"/>
          </a:p>
          <a:p>
            <a:r>
              <a:rPr lang="sk-SK" dirty="0" err="1" smtClean="0"/>
              <a:t>Chondroitinsulfát</a:t>
            </a:r>
            <a:endParaRPr lang="sk-SK" dirty="0" smtClean="0"/>
          </a:p>
          <a:p>
            <a:r>
              <a:rPr lang="sk-SK" dirty="0" smtClean="0"/>
              <a:t>Kyselina </a:t>
            </a:r>
            <a:r>
              <a:rPr lang="sk-SK" dirty="0" err="1" smtClean="0"/>
              <a:t>hyaluronová</a:t>
            </a:r>
            <a:endParaRPr lang="sk-SK" dirty="0" smtClean="0"/>
          </a:p>
          <a:p>
            <a:r>
              <a:rPr lang="sk-SK" dirty="0" err="1" smtClean="0"/>
              <a:t>Diacerin</a:t>
            </a:r>
            <a:endParaRPr lang="sk-SK" dirty="0" smtClean="0"/>
          </a:p>
          <a:p>
            <a:r>
              <a:rPr lang="sk-SK" dirty="0" smtClean="0"/>
              <a:t>Omega 3 mastné kyseliny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92080" y="1916832"/>
            <a:ext cx="3657600" cy="4663440"/>
          </a:xfrm>
        </p:spPr>
        <p:txBody>
          <a:bodyPr/>
          <a:lstStyle/>
          <a:p>
            <a:r>
              <a:rPr lang="sk-SK" dirty="0" smtClean="0"/>
              <a:t>Zinok</a:t>
            </a:r>
          </a:p>
          <a:p>
            <a:r>
              <a:rPr lang="sk-SK" dirty="0" smtClean="0"/>
              <a:t>Selén</a:t>
            </a:r>
          </a:p>
          <a:p>
            <a:r>
              <a:rPr lang="sk-SK" dirty="0" err="1" smtClean="0"/>
              <a:t>Vitamin</a:t>
            </a:r>
            <a:r>
              <a:rPr lang="sk-SK" dirty="0" smtClean="0"/>
              <a:t> B6</a:t>
            </a:r>
          </a:p>
          <a:p>
            <a:r>
              <a:rPr lang="sk-SK" dirty="0" err="1"/>
              <a:t>Vitamin</a:t>
            </a:r>
            <a:r>
              <a:rPr lang="sk-SK" dirty="0"/>
              <a:t> A</a:t>
            </a:r>
          </a:p>
          <a:p>
            <a:r>
              <a:rPr lang="sk-SK" dirty="0" err="1"/>
              <a:t>Vitamin</a:t>
            </a:r>
            <a:r>
              <a:rPr lang="sk-SK" dirty="0"/>
              <a:t> C</a:t>
            </a:r>
          </a:p>
          <a:p>
            <a:r>
              <a:rPr lang="sk-SK" dirty="0" err="1"/>
              <a:t>Vitamin</a:t>
            </a:r>
            <a:r>
              <a:rPr lang="sk-SK" dirty="0"/>
              <a:t> </a:t>
            </a:r>
            <a:r>
              <a:rPr lang="sk-SK" dirty="0" smtClean="0"/>
              <a:t>E</a:t>
            </a:r>
          </a:p>
          <a:p>
            <a:r>
              <a:rPr lang="sk-SK" dirty="0" err="1" smtClean="0"/>
              <a:t>Wobenzym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31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Energetické substráty pri záťaži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sk-SK" dirty="0" smtClean="0"/>
              <a:t>ATP</a:t>
            </a:r>
          </a:p>
          <a:p>
            <a:pPr marL="596646" indent="-514350">
              <a:buAutoNum type="arabicPeriod"/>
            </a:pPr>
            <a:r>
              <a:rPr lang="sk-SK" dirty="0" err="1" smtClean="0"/>
              <a:t>CrP</a:t>
            </a:r>
            <a:endParaRPr lang="sk-SK" dirty="0" smtClean="0"/>
          </a:p>
          <a:p>
            <a:pPr marL="596646" indent="-514350">
              <a:buAutoNum type="arabicPeriod"/>
            </a:pPr>
            <a:r>
              <a:rPr lang="sk-SK" dirty="0" smtClean="0"/>
              <a:t>Cukry – glukóza, </a:t>
            </a:r>
            <a:r>
              <a:rPr lang="sk-SK" dirty="0" err="1" smtClean="0"/>
              <a:t>glykogén-svaly</a:t>
            </a:r>
            <a:r>
              <a:rPr lang="sk-SK" dirty="0" smtClean="0"/>
              <a:t>, pečeň</a:t>
            </a:r>
          </a:p>
          <a:p>
            <a:pPr marL="596646" indent="-514350">
              <a:buAutoNum type="arabicPeriod"/>
            </a:pPr>
            <a:r>
              <a:rPr lang="sk-SK" dirty="0" smtClean="0"/>
              <a:t>Tuky – cholesterol, podkožný tuk</a:t>
            </a:r>
          </a:p>
          <a:p>
            <a:pPr marL="596646" indent="-514350">
              <a:buAutoNum type="arabicPeriod"/>
            </a:pPr>
            <a:r>
              <a:rPr lang="sk-SK" dirty="0" smtClean="0"/>
              <a:t>Bielkoviny - </a:t>
            </a:r>
            <a:r>
              <a:rPr lang="sk-SK" dirty="0" err="1" smtClean="0"/>
              <a:t>kolagenéza</a:t>
            </a:r>
            <a:endParaRPr lang="sk-SK" dirty="0"/>
          </a:p>
        </p:txBody>
      </p:sp>
      <p:pic>
        <p:nvPicPr>
          <p:cNvPr id="4" name="Obrázok 3" descr="Výsledok vyh&amp;lcaron;adávania obrázkov pre dopyt zdroje energie v špor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59"/>
            <a:ext cx="7128792" cy="5187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7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42431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65" y="2707314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547664" y="1700808"/>
            <a:ext cx="622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4"/>
              </a:rPr>
              <a:t>https://www.protein.sk/</a:t>
            </a:r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26184" cy="115667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Ako sa orientovať vo svete doplnkov výživy???.....</a:t>
            </a:r>
            <a:endParaRPr lang="sk-SK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88" y="126876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70" y="3850337"/>
            <a:ext cx="1905469" cy="246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8" y="1486415"/>
            <a:ext cx="2196584" cy="219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92" y="3850337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9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Energetické substráty pri záťaži</a:t>
            </a:r>
          </a:p>
        </p:txBody>
      </p:sp>
      <p:pic>
        <p:nvPicPr>
          <p:cNvPr id="3" name="Obrázok 2" descr="Výsledok vyh&amp;lcaron;adávania obrázkov pre dopyt zdroje energie pri za&amp;tcaron;a&amp;zcaron;en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760640" cy="426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50120" cy="214625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 smtClean="0"/>
              <a:t>Rýchlostno</a:t>
            </a:r>
            <a:r>
              <a:rPr lang="sk-SK" dirty="0" smtClean="0"/>
              <a:t> – silová záťaž</a:t>
            </a:r>
            <a:br>
              <a:rPr lang="sk-SK" dirty="0" smtClean="0"/>
            </a:br>
            <a:r>
              <a:rPr lang="sk-SK" dirty="0" smtClean="0"/>
              <a:t>Anaeróbny </a:t>
            </a:r>
            <a:r>
              <a:rPr lang="sk-SK" dirty="0" err="1" smtClean="0"/>
              <a:t>alaktátový</a:t>
            </a:r>
            <a:r>
              <a:rPr lang="sk-SK" dirty="0"/>
              <a:t> </a:t>
            </a:r>
            <a:r>
              <a:rPr lang="sk-SK" dirty="0" smtClean="0"/>
              <a:t>energetický metabolizmus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pPr marL="82296" indent="0">
              <a:buNone/>
            </a:pPr>
            <a:r>
              <a:rPr lang="sk-SK" dirty="0" smtClean="0"/>
              <a:t> </a:t>
            </a:r>
          </a:p>
          <a:p>
            <a:pPr marL="82296" indent="0">
              <a:buNone/>
            </a:pPr>
            <a:r>
              <a:rPr lang="sk-SK" dirty="0" smtClean="0"/>
              <a:t>                    E (uvoľnená energia)</a:t>
            </a:r>
          </a:p>
          <a:p>
            <a:pPr marL="82296" indent="0">
              <a:buNone/>
            </a:pPr>
            <a:r>
              <a:rPr lang="sk-SK" dirty="0" smtClean="0"/>
              <a:t>       ATP                  ADP</a:t>
            </a:r>
          </a:p>
          <a:p>
            <a:pPr marL="82296" indent="0">
              <a:buNone/>
            </a:pPr>
            <a:endParaRPr lang="sk-SK" dirty="0" smtClean="0"/>
          </a:p>
          <a:p>
            <a:pPr marL="82296" indent="0">
              <a:buNone/>
            </a:pPr>
            <a:r>
              <a:rPr lang="sk-SK" dirty="0"/>
              <a:t> </a:t>
            </a:r>
            <a:r>
              <a:rPr lang="sk-SK" dirty="0" smtClean="0"/>
              <a:t>    ADP + </a:t>
            </a:r>
            <a:r>
              <a:rPr lang="sk-SK" dirty="0" err="1" smtClean="0"/>
              <a:t>CrP</a:t>
            </a:r>
            <a:r>
              <a:rPr lang="sk-SK" dirty="0" smtClean="0"/>
              <a:t>                ATP</a:t>
            </a:r>
          </a:p>
          <a:p>
            <a:pPr marL="82296" indent="0">
              <a:buNone/>
            </a:pPr>
            <a:endParaRPr lang="sk-SK" dirty="0"/>
          </a:p>
          <a:p>
            <a:pPr marL="82296" indent="0">
              <a:buNone/>
            </a:pPr>
            <a:r>
              <a:rPr lang="sk-SK" dirty="0" smtClean="0"/>
              <a:t>- hody, vrhy, skoky, beh do 200m</a:t>
            </a:r>
            <a:endParaRPr lang="sk-SK" dirty="0"/>
          </a:p>
        </p:txBody>
      </p:sp>
      <p:sp>
        <p:nvSpPr>
          <p:cNvPr id="4" name="Šípka doprava 3"/>
          <p:cNvSpPr/>
          <p:nvPr/>
        </p:nvSpPr>
        <p:spPr>
          <a:xfrm>
            <a:off x="3563888" y="3284984"/>
            <a:ext cx="1080120" cy="216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/>
          <p:cNvSpPr/>
          <p:nvPr/>
        </p:nvSpPr>
        <p:spPr>
          <a:xfrm>
            <a:off x="4380271" y="4401994"/>
            <a:ext cx="1080120" cy="216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4" name="Picture 2" descr="Výsledok vyh&amp;lcaron;adávania obrázkov pre dopyt vý&amp;zcaron;iva a športovy výk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" y="2165096"/>
            <a:ext cx="2093958" cy="221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44408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Rýchlostná, krátkodobá vytrvalostná záťaž </a:t>
            </a:r>
            <a:br>
              <a:rPr lang="sk-SK" dirty="0" smtClean="0"/>
            </a:br>
            <a:r>
              <a:rPr lang="sk-SK" dirty="0" smtClean="0"/>
              <a:t>Anaeróbny </a:t>
            </a:r>
            <a:r>
              <a:rPr lang="sk-SK" dirty="0" err="1" smtClean="0"/>
              <a:t>laktátový</a:t>
            </a:r>
            <a:r>
              <a:rPr lang="sk-SK" dirty="0" smtClean="0"/>
              <a:t> energetický metabolizmus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2348880"/>
            <a:ext cx="7602048" cy="3899520"/>
          </a:xfrm>
        </p:spPr>
        <p:txBody>
          <a:bodyPr/>
          <a:lstStyle/>
          <a:p>
            <a:pPr marL="82296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E </a:t>
            </a:r>
            <a:r>
              <a:rPr lang="sk-SK" dirty="0"/>
              <a:t>(uvoľnená energia)</a:t>
            </a:r>
          </a:p>
          <a:p>
            <a:pPr marL="82296" indent="0">
              <a:buNone/>
            </a:pPr>
            <a:r>
              <a:rPr lang="sk-SK" dirty="0"/>
              <a:t>       ATP                  ADP</a:t>
            </a:r>
          </a:p>
          <a:p>
            <a:pPr marL="82296" indent="0">
              <a:buNone/>
            </a:pPr>
            <a:r>
              <a:rPr lang="sk-SK" dirty="0" smtClean="0"/>
              <a:t>                  </a:t>
            </a:r>
            <a:endParaRPr lang="sk-SK" dirty="0"/>
          </a:p>
          <a:p>
            <a:pPr marL="82296" indent="0">
              <a:buNone/>
            </a:pPr>
            <a:r>
              <a:rPr lang="sk-SK" dirty="0"/>
              <a:t>     ADP + </a:t>
            </a:r>
            <a:r>
              <a:rPr lang="sk-SK" dirty="0" smtClean="0"/>
              <a:t>cukry (H3PO4)                ATP</a:t>
            </a:r>
          </a:p>
          <a:p>
            <a:pPr marL="82296" indent="0">
              <a:buNone/>
            </a:pPr>
            <a:endParaRPr lang="sk-SK" dirty="0" smtClean="0"/>
          </a:p>
          <a:p>
            <a:pPr marL="82296" indent="0">
              <a:buNone/>
            </a:pPr>
            <a:r>
              <a:rPr lang="sk-SK" dirty="0" smtClean="0"/>
              <a:t>- </a:t>
            </a:r>
            <a:r>
              <a:rPr lang="sk-SK" dirty="0" smtClean="0"/>
              <a:t>Beh 200m, 400m, plávanie 100, 200...</a:t>
            </a:r>
            <a:endParaRPr lang="sk-SK" dirty="0"/>
          </a:p>
        </p:txBody>
      </p:sp>
      <p:sp>
        <p:nvSpPr>
          <p:cNvPr id="4" name="Šípka doprava 3"/>
          <p:cNvSpPr/>
          <p:nvPr/>
        </p:nvSpPr>
        <p:spPr>
          <a:xfrm>
            <a:off x="3538288" y="3068551"/>
            <a:ext cx="1080120" cy="216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/>
          <p:cNvSpPr/>
          <p:nvPr/>
        </p:nvSpPr>
        <p:spPr>
          <a:xfrm>
            <a:off x="6156176" y="4221088"/>
            <a:ext cx="1080120" cy="216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AutoShape 2" descr="Výsledok vyh&amp;lcaron;adávania obrázkov pre dopyt vý&amp;zcaron;iva a športovy výkon"/>
          <p:cNvSpPr>
            <a:spLocks noChangeAspect="1" noChangeArrowheads="1"/>
          </p:cNvSpPr>
          <p:nvPr/>
        </p:nvSpPr>
        <p:spPr bwMode="auto">
          <a:xfrm>
            <a:off x="155575" y="-1538288"/>
            <a:ext cx="67437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4" descr="Výsledok vyh&amp;lcaron;adávania obrázkov pre dopyt vý&amp;zcaron;iva a športovy výkon"/>
          <p:cNvSpPr>
            <a:spLocks noChangeAspect="1" noChangeArrowheads="1"/>
          </p:cNvSpPr>
          <p:nvPr/>
        </p:nvSpPr>
        <p:spPr bwMode="auto">
          <a:xfrm>
            <a:off x="307975" y="-1385888"/>
            <a:ext cx="67437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2" name="Picture 6" descr="Výsledok vyh&amp;lcaron;adávania obrázkov pre dopyt vý&amp;zcaron;iva a športovy výk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4942"/>
            <a:ext cx="2330327" cy="11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Vytrvalostná, dlhodobá záťaž</a:t>
            </a:r>
            <a:br>
              <a:rPr lang="sk-SK" dirty="0" smtClean="0"/>
            </a:br>
            <a:r>
              <a:rPr lang="sk-SK" dirty="0" smtClean="0"/>
              <a:t>Aeróbny energetický metabolizmus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sk-SK" dirty="0" smtClean="0"/>
          </a:p>
          <a:p>
            <a:pPr marL="82296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E </a:t>
            </a:r>
            <a:r>
              <a:rPr lang="sk-SK" dirty="0"/>
              <a:t>(uvoľnená energia)</a:t>
            </a:r>
          </a:p>
          <a:p>
            <a:pPr marL="82296" indent="0">
              <a:buNone/>
            </a:pPr>
            <a:r>
              <a:rPr lang="sk-SK" dirty="0" smtClean="0"/>
              <a:t>       ATP                  ADP</a:t>
            </a:r>
          </a:p>
          <a:p>
            <a:pPr marL="82296" indent="0">
              <a:buNone/>
            </a:pPr>
            <a:r>
              <a:rPr lang="sk-SK" dirty="0" smtClean="0"/>
              <a:t>                  </a:t>
            </a:r>
            <a:endParaRPr lang="sk-SK" dirty="0"/>
          </a:p>
          <a:p>
            <a:pPr marL="82296" indent="0">
              <a:buNone/>
            </a:pPr>
            <a:r>
              <a:rPr lang="sk-SK" dirty="0"/>
              <a:t>     ADP + </a:t>
            </a:r>
            <a:r>
              <a:rPr lang="sk-SK" dirty="0" smtClean="0"/>
              <a:t>tuky (O2)                </a:t>
            </a:r>
            <a:r>
              <a:rPr lang="sk-SK" dirty="0"/>
              <a:t>ATP</a:t>
            </a:r>
          </a:p>
          <a:p>
            <a:pPr marL="82296" indent="0">
              <a:buNone/>
            </a:pPr>
            <a:endParaRPr lang="sk-SK" dirty="0"/>
          </a:p>
        </p:txBody>
      </p:sp>
      <p:sp>
        <p:nvSpPr>
          <p:cNvPr id="4" name="Šípka doprava 3"/>
          <p:cNvSpPr/>
          <p:nvPr/>
        </p:nvSpPr>
        <p:spPr>
          <a:xfrm>
            <a:off x="3538288" y="2708920"/>
            <a:ext cx="1080120" cy="216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/>
          <p:cNvSpPr/>
          <p:nvPr/>
        </p:nvSpPr>
        <p:spPr>
          <a:xfrm>
            <a:off x="5364088" y="3877744"/>
            <a:ext cx="1224136" cy="216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 descr="Výsledok vyh&amp;lcaron;adávania obrázkov pre dopyt vý&amp;zcaron;iva a športovy výk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8" y="4437112"/>
            <a:ext cx="4391650" cy="22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Energetické substráty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412776"/>
            <a:ext cx="8178112" cy="4835624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Organizmus je schopný využívať ako zdroj energie CUKRY,  TUKY, BIELKOVINY</a:t>
            </a:r>
          </a:p>
          <a:p>
            <a:pPr marL="82296" indent="0">
              <a:buNone/>
            </a:pPr>
            <a:endParaRPr lang="sk-SK" sz="4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      1 </a:t>
            </a:r>
            <a:r>
              <a:rPr lang="sk-SK" sz="3600" dirty="0">
                <a:latin typeface="Times New Roman" pitchFamily="18" charset="0"/>
                <a:cs typeface="Times New Roman" pitchFamily="18" charset="0"/>
              </a:rPr>
              <a:t>g sacharidov – 4,1 kcal</a:t>
            </a:r>
          </a:p>
          <a:p>
            <a:pPr marL="45720" indent="0" algn="ctr">
              <a:buNone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k-SK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1g </a:t>
            </a:r>
            <a:r>
              <a:rPr lang="sk-SK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tuku – 9,3 kcal</a:t>
            </a:r>
          </a:p>
          <a:p>
            <a:pPr marL="45720" indent="0" algn="ctr">
              <a:buNone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       1g </a:t>
            </a:r>
            <a:r>
              <a:rPr lang="sk-SK" sz="3600" dirty="0">
                <a:latin typeface="Times New Roman" pitchFamily="18" charset="0"/>
                <a:cs typeface="Times New Roman" pitchFamily="18" charset="0"/>
              </a:rPr>
              <a:t>bielkoviny – 5, 65 </a:t>
            </a: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kcal – krajný ES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sk-SK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endParaRPr lang="sk-SK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Najpohotovostnejšie – ATP, </a:t>
            </a:r>
            <a:r>
              <a:rPr lang="sk-SK" sz="3600" dirty="0" err="1" smtClean="0">
                <a:latin typeface="Times New Roman" pitchFamily="18" charset="0"/>
                <a:cs typeface="Times New Roman" pitchFamily="18" charset="0"/>
              </a:rPr>
              <a:t>CrP</a:t>
            </a:r>
            <a:endParaRPr lang="sk-SK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Rýchly zdroj – Sacharidy</a:t>
            </a:r>
          </a:p>
          <a:p>
            <a:pPr marL="596646" indent="-514350">
              <a:buAutoNum type="arabicPeriod"/>
            </a:pP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Pomalý a efektívny zdroj - Tuky</a:t>
            </a:r>
          </a:p>
          <a:p>
            <a:pPr marL="82296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68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Anaeróbny prah metabolizmu</a:t>
            </a:r>
            <a:endParaRPr lang="sk-SK" dirty="0"/>
          </a:p>
        </p:txBody>
      </p:sp>
      <p:pic>
        <p:nvPicPr>
          <p:cNvPr id="6" name="Obrázok 5" descr="Súvisiaci obráz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66834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9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Vytrvalostné športy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sk-SK" dirty="0" smtClean="0"/>
              <a:t>- zásoby glukózy k krvi len niekoľko gramov</a:t>
            </a:r>
          </a:p>
          <a:p>
            <a:pPr marL="82296" indent="0">
              <a:buNone/>
            </a:pPr>
            <a:r>
              <a:rPr lang="sk-SK" dirty="0" smtClean="0"/>
              <a:t>- zásoby svalového glykogénu vo svaloch 400 -  700g u trénovaného športovca</a:t>
            </a:r>
          </a:p>
          <a:p>
            <a:pPr>
              <a:buFontTx/>
              <a:buChar char="-"/>
            </a:pPr>
            <a:r>
              <a:rPr lang="sk-SK" dirty="0" smtClean="0"/>
              <a:t>zásoby </a:t>
            </a:r>
            <a:r>
              <a:rPr lang="sk-SK" dirty="0"/>
              <a:t>svalového glykogénu vo svaloch </a:t>
            </a:r>
            <a:r>
              <a:rPr lang="sk-SK" dirty="0" smtClean="0"/>
              <a:t>250 </a:t>
            </a:r>
            <a:r>
              <a:rPr lang="sk-SK" dirty="0"/>
              <a:t>-  </a:t>
            </a:r>
            <a:r>
              <a:rPr lang="sk-SK" dirty="0" smtClean="0"/>
              <a:t>300g </a:t>
            </a:r>
            <a:r>
              <a:rPr lang="sk-SK" dirty="0"/>
              <a:t>u </a:t>
            </a:r>
            <a:r>
              <a:rPr lang="sk-SK" dirty="0" smtClean="0"/>
              <a:t>netrénovaného jedinca</a:t>
            </a:r>
          </a:p>
          <a:p>
            <a:pPr>
              <a:buFontTx/>
              <a:buChar char="-"/>
            </a:pPr>
            <a:r>
              <a:rPr lang="sk-SK" dirty="0" smtClean="0"/>
              <a:t>zásoba tuku nesmie klesnúť pod 13%</a:t>
            </a:r>
          </a:p>
          <a:p>
            <a:pPr marL="82296" indent="0">
              <a:buNone/>
            </a:pPr>
            <a:endParaRPr lang="sk-SK" u="sng" dirty="0" smtClean="0">
              <a:solidFill>
                <a:srgbClr val="FF0000"/>
              </a:solidFill>
            </a:endParaRPr>
          </a:p>
          <a:p>
            <a:pPr marL="82296" indent="0" algn="ctr">
              <a:buNone/>
            </a:pPr>
            <a:r>
              <a:rPr lang="sk-SK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!!!SACHARIDOVÁ SUPERKOMPENZÁCIA!!!</a:t>
            </a:r>
          </a:p>
          <a:p>
            <a:pPr>
              <a:buFontTx/>
              <a:buChar char="-"/>
            </a:pPr>
            <a:r>
              <a:rPr lang="sk-SK" dirty="0" smtClean="0"/>
              <a:t>Vysvetliť....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56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283</TotalTime>
  <Words>566</Words>
  <Application>Microsoft Office PowerPoint</Application>
  <PresentationFormat>Prezentácia na obrazovke (4:3)</PresentationFormat>
  <Paragraphs>152</Paragraphs>
  <Slides>20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Slnovrat</vt:lpstr>
      <vt:lpstr>Výživa a športový výkon</vt:lpstr>
      <vt:lpstr>Energetické substráty pri záťaži</vt:lpstr>
      <vt:lpstr>Energetické substráty pri záťaži</vt:lpstr>
      <vt:lpstr>Rýchlostno – silová záťaž Anaeróbny alaktátový energetický metabolizmus </vt:lpstr>
      <vt:lpstr>Rýchlostná, krátkodobá vytrvalostná záťaž  Anaeróbny laktátový energetický metabolizmus</vt:lpstr>
      <vt:lpstr>Vytrvalostná, dlhodobá záťaž Aeróbny energetický metabolizmus</vt:lpstr>
      <vt:lpstr>Energetické substráty</vt:lpstr>
      <vt:lpstr>Anaeróbny prah metabolizmu</vt:lpstr>
      <vt:lpstr>Vytrvalostné športy</vt:lpstr>
      <vt:lpstr>Doplnky stravy u vytrvalcov</vt:lpstr>
      <vt:lpstr>Rýchlostné športy</vt:lpstr>
      <vt:lpstr>Doplnky stravy rýchlostné športy</vt:lpstr>
      <vt:lpstr>Doplnky stravy silové športy</vt:lpstr>
      <vt:lpstr>Doplnky stravy silové športy </vt:lpstr>
      <vt:lpstr>Iné </vt:lpstr>
      <vt:lpstr>Suplementy - delenie</vt:lpstr>
      <vt:lpstr>Suplementy - delenie</vt:lpstr>
      <vt:lpstr>IONTOVE Nápoje - delenie</vt:lpstr>
      <vt:lpstr>Výživa preťažovaných kĺbov</vt:lpstr>
      <vt:lpstr>Ako sa orientovať vo svete doplnkov výživy???.....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a športový výkon</dc:title>
  <dc:creator>Ucitel1</dc:creator>
  <cp:lastModifiedBy>Ucitel1</cp:lastModifiedBy>
  <cp:revision>24</cp:revision>
  <dcterms:created xsi:type="dcterms:W3CDTF">2017-03-11T11:55:39Z</dcterms:created>
  <dcterms:modified xsi:type="dcterms:W3CDTF">2017-03-11T18:07:14Z</dcterms:modified>
</cp:coreProperties>
</file>