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68" r:id="rId3"/>
    <p:sldId id="290" r:id="rId4"/>
    <p:sldId id="271" r:id="rId5"/>
    <p:sldId id="280" r:id="rId6"/>
    <p:sldId id="279" r:id="rId7"/>
    <p:sldId id="272" r:id="rId8"/>
    <p:sldId id="287" r:id="rId9"/>
    <p:sldId id="281" r:id="rId10"/>
    <p:sldId id="282" r:id="rId11"/>
    <p:sldId id="274" r:id="rId12"/>
    <p:sldId id="291" r:id="rId13"/>
    <p:sldId id="284" r:id="rId14"/>
    <p:sldId id="288" r:id="rId15"/>
    <p:sldId id="285" r:id="rId16"/>
    <p:sldId id="276" r:id="rId17"/>
    <p:sldId id="286" r:id="rId18"/>
    <p:sldId id="289" r:id="rId19"/>
    <p:sldId id="278" r:id="rId20"/>
    <p:sldId id="270" r:id="rId21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FF00"/>
    <a:srgbClr val="FF33CC"/>
    <a:srgbClr val="FFFF00"/>
    <a:srgbClr val="0000CC"/>
    <a:srgbClr val="CC66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74" autoAdjust="0"/>
    <p:restoredTop sz="94660"/>
  </p:normalViewPr>
  <p:slideViewPr>
    <p:cSldViewPr>
      <p:cViewPr varScale="1">
        <p:scale>
          <a:sx n="68" d="100"/>
          <a:sy n="68" d="100"/>
        </p:scale>
        <p:origin x="-146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634D0F-7987-42C8-8F1C-C30A1B74C31D}" type="datetimeFigureOut">
              <a:rPr lang="pl-PL" smtClean="0"/>
              <a:pPr/>
              <a:t>2020-04-06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06A64A-44CD-4473-90BE-EBA89C86583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2281518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DCD70-4407-4808-8BC6-E874AADDE3B8}" type="datetimeFigureOut">
              <a:rPr lang="pl-PL" smtClean="0"/>
              <a:pPr/>
              <a:t>2020-04-06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9481-6C6A-4D33-9F6B-950F921BBA1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4655242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DCD70-4407-4808-8BC6-E874AADDE3B8}" type="datetimeFigureOut">
              <a:rPr lang="pl-PL" smtClean="0"/>
              <a:pPr/>
              <a:t>2020-04-06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9481-6C6A-4D33-9F6B-950F921BBA1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921952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DCD70-4407-4808-8BC6-E874AADDE3B8}" type="datetimeFigureOut">
              <a:rPr lang="pl-PL" smtClean="0"/>
              <a:pPr/>
              <a:t>2020-04-06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9481-6C6A-4D33-9F6B-950F921BBA1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88687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DCD70-4407-4808-8BC6-E874AADDE3B8}" type="datetimeFigureOut">
              <a:rPr lang="pl-PL" smtClean="0"/>
              <a:pPr/>
              <a:t>2020-04-06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9481-6C6A-4D33-9F6B-950F921BBA1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136226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DCD70-4407-4808-8BC6-E874AADDE3B8}" type="datetimeFigureOut">
              <a:rPr lang="pl-PL" smtClean="0"/>
              <a:pPr/>
              <a:t>2020-04-06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9481-6C6A-4D33-9F6B-950F921BBA1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927846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DCD70-4407-4808-8BC6-E874AADDE3B8}" type="datetimeFigureOut">
              <a:rPr lang="pl-PL" smtClean="0"/>
              <a:pPr/>
              <a:t>2020-04-06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9481-6C6A-4D33-9F6B-950F921BBA1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4100207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DCD70-4407-4808-8BC6-E874AADDE3B8}" type="datetimeFigureOut">
              <a:rPr lang="pl-PL" smtClean="0"/>
              <a:pPr/>
              <a:t>2020-04-06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9481-6C6A-4D33-9F6B-950F921BBA1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854694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DCD70-4407-4808-8BC6-E874AADDE3B8}" type="datetimeFigureOut">
              <a:rPr lang="pl-PL" smtClean="0"/>
              <a:pPr/>
              <a:t>2020-04-06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9481-6C6A-4D33-9F6B-950F921BBA1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2233060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DCD70-4407-4808-8BC6-E874AADDE3B8}" type="datetimeFigureOut">
              <a:rPr lang="pl-PL" smtClean="0"/>
              <a:pPr/>
              <a:t>2020-04-06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9481-6C6A-4D33-9F6B-950F921BBA1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832835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DCD70-4407-4808-8BC6-E874AADDE3B8}" type="datetimeFigureOut">
              <a:rPr lang="pl-PL" smtClean="0"/>
              <a:pPr/>
              <a:t>2020-04-06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9481-6C6A-4D33-9F6B-950F921BBA1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2146381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DCD70-4407-4808-8BC6-E874AADDE3B8}" type="datetimeFigureOut">
              <a:rPr lang="pl-PL" smtClean="0"/>
              <a:pPr/>
              <a:t>2020-04-06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9481-6C6A-4D33-9F6B-950F921BBA1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4271000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DCD70-4407-4808-8BC6-E874AADDE3B8}" type="datetimeFigureOut">
              <a:rPr lang="pl-PL" smtClean="0"/>
              <a:pPr/>
              <a:t>2020-04-06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C9481-6C6A-4D33-9F6B-950F921BBA1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2507836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6.xml"/><Relationship Id="rId1" Type="http://schemas.openxmlformats.org/officeDocument/2006/relationships/video" Target="../media/media1.mp4"/><Relationship Id="rId5" Type="http://schemas.openxmlformats.org/officeDocument/2006/relationships/image" Target="../media/image47.png"/><Relationship Id="rId4" Type="http://schemas.microsoft.com/office/2007/relationships/media" Target="../media/media1.mp4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13" Type="http://schemas.openxmlformats.org/officeDocument/2006/relationships/image" Target="../media/image60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12" Type="http://schemas.openxmlformats.org/officeDocument/2006/relationships/image" Target="../media/image59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jpeg"/><Relationship Id="rId11" Type="http://schemas.openxmlformats.org/officeDocument/2006/relationships/image" Target="../media/image58.jpeg"/><Relationship Id="rId5" Type="http://schemas.openxmlformats.org/officeDocument/2006/relationships/image" Target="../media/image52.jpeg"/><Relationship Id="rId10" Type="http://schemas.openxmlformats.org/officeDocument/2006/relationships/image" Target="../media/image57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Relationship Id="rId14" Type="http://schemas.openxmlformats.org/officeDocument/2006/relationships/image" Target="../media/image6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slideLayout" Target="../slideLayouts/slideLayout6.xml"/><Relationship Id="rId1" Type="http://schemas.openxmlformats.org/officeDocument/2006/relationships/video" Target="../media/media2.mp4"/><Relationship Id="rId5" Type="http://schemas.openxmlformats.org/officeDocument/2006/relationships/image" Target="../media/image63.png"/><Relationship Id="rId4" Type="http://schemas.microsoft.com/office/2007/relationships/media" Target="../media/media2.mp4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2506290"/>
          </a:xfr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16200000" scaled="0"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l"/>
            <a:r>
              <a:rPr lang="pl-PL" dirty="0"/>
              <a:t>              </a:t>
            </a:r>
            <a:r>
              <a:rPr lang="pl-PL" sz="4800" dirty="0"/>
              <a:t>Jak być ekologiem ?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4294967295"/>
          </p:nvPr>
        </p:nvSpPr>
        <p:spPr>
          <a:xfrm>
            <a:off x="971600" y="3212976"/>
            <a:ext cx="7272808" cy="2952328"/>
          </a:xfrm>
        </p:spPr>
        <p:txBody>
          <a:bodyPr>
            <a:normAutofit fontScale="32500" lnSpcReduction="20000"/>
          </a:bodyPr>
          <a:lstStyle/>
          <a:p>
            <a:r>
              <a:rPr lang="pl-PL" sz="7600" dirty="0">
                <a:solidFill>
                  <a:schemeClr val="bg1"/>
                </a:solidFill>
              </a:rPr>
              <a:t>Musimy szanować przyrodę</a:t>
            </a:r>
          </a:p>
          <a:p>
            <a:r>
              <a:rPr lang="pl-PL" sz="7600" dirty="0">
                <a:solidFill>
                  <a:schemeClr val="bg1"/>
                </a:solidFill>
              </a:rPr>
              <a:t>Segregować śmieci</a:t>
            </a:r>
          </a:p>
          <a:p>
            <a:r>
              <a:rPr lang="pl-PL" sz="7600" dirty="0">
                <a:solidFill>
                  <a:schemeClr val="bg1"/>
                </a:solidFill>
              </a:rPr>
              <a:t>Oszczędzać wodę</a:t>
            </a:r>
          </a:p>
          <a:p>
            <a:r>
              <a:rPr lang="pl-PL" sz="7600" dirty="0">
                <a:solidFill>
                  <a:schemeClr val="bg1"/>
                </a:solidFill>
              </a:rPr>
              <a:t>Oszczędzać energię elektryczną</a:t>
            </a:r>
          </a:p>
          <a:p>
            <a:r>
              <a:rPr lang="pl-PL" sz="7600" dirty="0">
                <a:solidFill>
                  <a:schemeClr val="bg1"/>
                </a:solidFill>
              </a:rPr>
              <a:t>Dbać o środowisko </a:t>
            </a:r>
          </a:p>
          <a:p>
            <a:endParaRPr lang="pl-PL" dirty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pl-PL" dirty="0">
                <a:solidFill>
                  <a:schemeClr val="bg1"/>
                </a:solidFill>
              </a:rPr>
              <a:t>                                                                       </a:t>
            </a:r>
          </a:p>
          <a:p>
            <a:pPr>
              <a:buNone/>
            </a:pPr>
            <a:r>
              <a:rPr lang="pl-PL" sz="5100" dirty="0">
                <a:solidFill>
                  <a:schemeClr val="bg1"/>
                </a:solidFill>
              </a:rPr>
              <a:t>                                                       Zdalne nauczanie:   zajęcia techniczne – klasy 5 i 6</a:t>
            </a:r>
          </a:p>
          <a:p>
            <a:pPr>
              <a:buNone/>
            </a:pPr>
            <a:endParaRPr lang="pl-PL" sz="5100" dirty="0">
              <a:solidFill>
                <a:schemeClr val="bg1"/>
              </a:solidFill>
            </a:endParaRPr>
          </a:p>
        </p:txBody>
      </p:sp>
      <p:sp>
        <p:nvSpPr>
          <p:cNvPr id="4" name="Gwiazda 5-ramienna 3"/>
          <p:cNvSpPr/>
          <p:nvPr/>
        </p:nvSpPr>
        <p:spPr>
          <a:xfrm rot="1299351">
            <a:off x="991915" y="518834"/>
            <a:ext cx="1224136" cy="1124744"/>
          </a:xfrm>
          <a:prstGeom prst="star5">
            <a:avLst/>
          </a:prstGeom>
          <a:gradFill>
            <a:gsLst>
              <a:gs pos="0">
                <a:srgbClr val="3399FF"/>
              </a:gs>
              <a:gs pos="16000">
                <a:srgbClr val="00CCCC"/>
              </a:gs>
              <a:gs pos="47000">
                <a:srgbClr val="9999FF"/>
              </a:gs>
              <a:gs pos="60001">
                <a:srgbClr val="2E6792"/>
              </a:gs>
              <a:gs pos="71001">
                <a:srgbClr val="3333CC"/>
              </a:gs>
              <a:gs pos="81000">
                <a:srgbClr val="1170FF"/>
              </a:gs>
              <a:gs pos="100000">
                <a:srgbClr val="006699"/>
              </a:gs>
            </a:gsLst>
            <a:lin ang="162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1330176998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Viola\Downloads\Resized_20200321_145044_6038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4248471" cy="2664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7651" name="Picture 3" descr="C:\Users\Viola\Downloads\E621C87F-6CEA-4E85-9C64-F762E517E38D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113585"/>
            <a:ext cx="4248472" cy="31237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7652" name="Picture 4" descr="C:\Users\Viola\Downloads\pobrane (18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0"/>
            <a:ext cx="3888431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23" descr="C:\Users\Viola\Downloads\received_2560123887425193.jpe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76672"/>
            <a:ext cx="4176464" cy="43250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Obraz 24" descr="C:\Users\Viola\Downloads\received_225326412002937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2924944"/>
            <a:ext cx="5184656" cy="33889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41" name="Picture 1" descr="C:\Users\Viola\Downloads\PLAKAT_SEGREGACJ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692696"/>
            <a:ext cx="3451876" cy="19416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Viola\Downloads\IMG_20200322_1835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926" y="260648"/>
            <a:ext cx="3302455" cy="26384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 descr="C:\Users\Viola\Downloads\20200402_1859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140968"/>
            <a:ext cx="3240360" cy="21602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C:\Users\Viola\Downloads\IMG_20200331_2125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332656"/>
            <a:ext cx="4187957" cy="31409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9" name="Picture 5" descr="C:\Users\Viola\Downloads\IMG_20200329_1745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2708920"/>
            <a:ext cx="2646294" cy="35283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30" name="Picture 6" descr="C:\Users\Viola\Downloads\TECHNIKA 5B NR 20 ANNA TAŃSK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15816" y="4221088"/>
            <a:ext cx="3035829" cy="22768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34" descr="C:\Users\Viola\Downloads\received_167729014318863.jpe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3888432" cy="2880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22" name="Picture 2" descr="C:\Users\Viola\Downloads\recykling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675835" y="2932677"/>
            <a:ext cx="3039802" cy="38884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23" name="Picture 3" descr="C:\Users\Viola\Downloads\1963f32e-bb20-416f-8071-a80c39601d8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260648"/>
            <a:ext cx="4032448" cy="28344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24" name="Picture 4" descr="C:\Users\Viola\Downloads\8CB23482-CE39-4B6E-8D14-80F07F2D16B7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329608"/>
            <a:ext cx="4032448" cy="30517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4" descr="C:\Users\Viola\Downloads\InShot_20200326_12031890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549322"/>
            <a:ext cx="8136904" cy="5759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18258"/>
          </a:xfrm>
        </p:spPr>
        <p:txBody>
          <a:bodyPr>
            <a:normAutofit fontScale="90000"/>
          </a:bodyPr>
          <a:lstStyle/>
          <a:p>
            <a:r>
              <a:rPr lang="pl-PL" dirty="0">
                <a:solidFill>
                  <a:srgbClr val="00FF00"/>
                </a:solidFill>
              </a:rPr>
              <a:t>Ale, nie tylko malujemy i wycinaliśmy,                     nasza Pani od techniki </a:t>
            </a:r>
            <a:r>
              <a:rPr lang="pl-PL" dirty="0" smtClean="0">
                <a:solidFill>
                  <a:srgbClr val="00FF00"/>
                </a:solidFill>
              </a:rPr>
              <a:t>zagoniła </a:t>
            </a:r>
            <a:r>
              <a:rPr lang="pl-PL" dirty="0">
                <a:solidFill>
                  <a:srgbClr val="00FF00"/>
                </a:solidFill>
              </a:rPr>
              <a:t>nas do roboty – wysprzątania naszych pokoi!</a:t>
            </a:r>
          </a:p>
        </p:txBody>
      </p:sp>
      <p:sp>
        <p:nvSpPr>
          <p:cNvPr id="3" name="Rectangle 2"/>
          <p:cNvSpPr/>
          <p:nvPr/>
        </p:nvSpPr>
        <p:spPr>
          <a:xfrm>
            <a:off x="971600" y="6021288"/>
            <a:ext cx="63367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>
                <a:solidFill>
                  <a:schemeClr val="bg1"/>
                </a:solidFill>
              </a:rPr>
              <a:t>                            </a:t>
            </a:r>
          </a:p>
        </p:txBody>
      </p:sp>
      <p:sp>
        <p:nvSpPr>
          <p:cNvPr id="35842" name="AutoShape 2" descr="Mama i tata (Chroń dziecko w sieci) - YouTub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35844" name="Picture 4" descr="Mama i tata to nie są roboty” - z tą piosenką maluch chętniej ..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5" y="3763791"/>
            <a:ext cx="2736305" cy="1380777"/>
          </a:xfrm>
          <a:prstGeom prst="rect">
            <a:avLst/>
          </a:prstGeom>
          <a:noFill/>
        </p:spPr>
      </p:pic>
      <p:pic>
        <p:nvPicPr>
          <p:cNvPr id="4" name="videoplayback">
            <a:hlinkClick r:id="" action="ppaction://media"/>
            <a:extLst>
              <a:ext uri="{FF2B5EF4-FFF2-40B4-BE49-F238E27FC236}">
                <a16:creationId xmlns="" xmlns:a16="http://schemas.microsoft.com/office/drawing/2014/main" id="{45ED6F8A-6ED3-4D4C-BD19-13FAAE04AA2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632012" y="2440879"/>
            <a:ext cx="6096000" cy="3429000"/>
          </a:xfrm>
          <a:prstGeom prst="rect">
            <a:avLst/>
          </a:prstGeom>
        </p:spPr>
      </p:pic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3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źródło: </a:t>
            </a:r>
            <a:r>
              <a:rPr kumimoji="0" lang="pl-PL" sz="1500" b="0" i="0" u="none" strike="noStrike" cap="none" normalizeH="0" baseline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youtube.com</a:t>
            </a:r>
            <a:endParaRPr kumimoji="0" lang="pl-PL" sz="13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1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Viola\Downloads\Janus Natal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412427" cy="630932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Viola\Downloads\IMG_03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20667">
            <a:off x="6394456" y="2458987"/>
            <a:ext cx="2520280" cy="1944216"/>
          </a:xfrm>
          <a:prstGeom prst="rect">
            <a:avLst/>
          </a:prstGeom>
          <a:noFill/>
        </p:spPr>
      </p:pic>
      <p:pic>
        <p:nvPicPr>
          <p:cNvPr id="29699" name="Picture 3" descr="C:\Users\Viola\Downloads\IMG_03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7239466">
            <a:off x="511810" y="2160598"/>
            <a:ext cx="2143715" cy="2520280"/>
          </a:xfrm>
          <a:prstGeom prst="rect">
            <a:avLst/>
          </a:prstGeom>
          <a:noFill/>
        </p:spPr>
      </p:pic>
      <p:pic>
        <p:nvPicPr>
          <p:cNvPr id="29700" name="Picture 4" descr="C:\Users\Viola\Downloads\IMG_03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711587">
            <a:off x="3018141" y="2144067"/>
            <a:ext cx="2112236" cy="2376264"/>
          </a:xfrm>
          <a:prstGeom prst="rect">
            <a:avLst/>
          </a:prstGeom>
          <a:noFill/>
        </p:spPr>
      </p:pic>
      <p:pic>
        <p:nvPicPr>
          <p:cNvPr id="29701" name="Picture 5" descr="C:\Users\Viola\Downloads\IMG_20200330_134620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9245561">
            <a:off x="6580420" y="652350"/>
            <a:ext cx="2177729" cy="1996252"/>
          </a:xfrm>
          <a:prstGeom prst="rect">
            <a:avLst/>
          </a:prstGeom>
          <a:noFill/>
        </p:spPr>
      </p:pic>
      <p:pic>
        <p:nvPicPr>
          <p:cNvPr id="29702" name="Picture 6" descr="C:\Users\Viola\Downloads\IMG_20200327_175621 (1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99792" y="188640"/>
            <a:ext cx="2304256" cy="2160239"/>
          </a:xfrm>
          <a:prstGeom prst="rect">
            <a:avLst/>
          </a:prstGeom>
          <a:noFill/>
        </p:spPr>
      </p:pic>
      <p:pic>
        <p:nvPicPr>
          <p:cNvPr id="29703" name="Picture 7" descr="C:\Users\Viola\Downloads\IMG_20200330_133632 (1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20072" y="260648"/>
            <a:ext cx="1703808" cy="1584176"/>
          </a:xfrm>
          <a:prstGeom prst="rect">
            <a:avLst/>
          </a:prstGeom>
          <a:noFill/>
        </p:spPr>
      </p:pic>
      <p:pic>
        <p:nvPicPr>
          <p:cNvPr id="29704" name="Picture 8" descr="C:\Users\Viola\Downloads\IMG_20200327_184008 (2)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737716">
            <a:off x="2163105" y="4150244"/>
            <a:ext cx="1979712" cy="1345889"/>
          </a:xfrm>
          <a:prstGeom prst="rect">
            <a:avLst/>
          </a:prstGeom>
          <a:noFill/>
        </p:spPr>
      </p:pic>
      <p:pic>
        <p:nvPicPr>
          <p:cNvPr id="29705" name="Picture 9" descr="C:\Users\Viola\Downloads\received_2896709813742397 (2).jpe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92080" y="1916832"/>
            <a:ext cx="1167594" cy="1556792"/>
          </a:xfrm>
          <a:prstGeom prst="rect">
            <a:avLst/>
          </a:prstGeom>
          <a:noFill/>
        </p:spPr>
      </p:pic>
      <p:pic>
        <p:nvPicPr>
          <p:cNvPr id="29707" name="Picture 11" descr="Jak urządzić pokój młodzieżowy? Nowoczesne aranżacje pokoju ...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1098226">
            <a:off x="251520" y="404664"/>
            <a:ext cx="2410562" cy="2016224"/>
          </a:xfrm>
          <a:prstGeom prst="rect">
            <a:avLst/>
          </a:prstGeom>
          <a:noFill/>
        </p:spPr>
      </p:pic>
      <p:pic>
        <p:nvPicPr>
          <p:cNvPr id="29709" name="Picture 13" descr="Jak uporządkować pokój dziecka? | Blog wnętrzarski – źródło ...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076056" y="3645024"/>
            <a:ext cx="1728192" cy="1296144"/>
          </a:xfrm>
          <a:prstGeom prst="rect">
            <a:avLst/>
          </a:prstGeom>
          <a:noFill/>
        </p:spPr>
      </p:pic>
      <p:sp>
        <p:nvSpPr>
          <p:cNvPr id="29711" name="AutoShape 15" descr="Meble do domowego gabinetu LARK 5 BIAŁY +JESION - Mebel-Partner.p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29713" name="Picture 17" descr="Porządek w szafie – porady na tipy.pl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23528" y="4509120"/>
            <a:ext cx="1981200" cy="1981201"/>
          </a:xfrm>
          <a:prstGeom prst="rect">
            <a:avLst/>
          </a:prstGeom>
          <a:noFill/>
        </p:spPr>
      </p:pic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3312368"/>
          </a:xfrm>
        </p:spPr>
        <p:txBody>
          <a:bodyPr>
            <a:noAutofit/>
          </a:bodyPr>
          <a:lstStyle/>
          <a:p>
            <a:r>
              <a:rPr lang="pl-PL" sz="6000" dirty="0">
                <a:solidFill>
                  <a:schemeClr val="bg1"/>
                </a:solidFill>
              </a:rPr>
              <a:t>Dokonało się niemożliwe </a:t>
            </a:r>
            <a:r>
              <a:rPr lang="pl-PL" sz="6000" dirty="0">
                <a:solidFill>
                  <a:schemeClr val="bg1"/>
                </a:solidFill>
                <a:sym typeface="Wingdings" pitchFamily="2" charset="2"/>
              </a:rPr>
              <a:t></a:t>
            </a:r>
            <a:endParaRPr lang="pl-PL" sz="6000" dirty="0">
              <a:solidFill>
                <a:schemeClr val="bg1"/>
              </a:solidFill>
            </a:endParaRPr>
          </a:p>
        </p:txBody>
      </p:sp>
      <p:pic>
        <p:nvPicPr>
          <p:cNvPr id="29715" name="Picture 19" descr="Najlepsze biurko dla dziecka – jakie wybrać? » LENART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300192" y="4581128"/>
            <a:ext cx="2376264" cy="1585414"/>
          </a:xfrm>
          <a:prstGeom prst="rect">
            <a:avLst/>
          </a:prstGeom>
          <a:noFill/>
        </p:spPr>
      </p:pic>
      <p:pic>
        <p:nvPicPr>
          <p:cNvPr id="29717" name="Picture 21" descr="Jak urządzić pokój ucznia? - Porady Meblobranie.pl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779912" y="4653136"/>
            <a:ext cx="1903295" cy="1728192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/>
            </a:r>
            <a:br>
              <a:rPr lang="pl-PL" dirty="0"/>
            </a:br>
            <a:r>
              <a:rPr lang="pl-PL" dirty="0">
                <a:solidFill>
                  <a:srgbClr val="00FF00"/>
                </a:solidFill>
              </a:rPr>
              <a:t>W kontakcie z naturą – film edukacyjny.</a:t>
            </a:r>
          </a:p>
        </p:txBody>
      </p:sp>
      <p:sp>
        <p:nvSpPr>
          <p:cNvPr id="1026" name="AutoShape 2" descr="W kontakcie z naturą - dla dzieci - YouTub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28" name="Picture 4" descr="W kontakcie z naturą - dla dzieci - YouTub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3428999"/>
            <a:ext cx="2915816" cy="2186863"/>
          </a:xfrm>
          <a:prstGeom prst="rect">
            <a:avLst/>
          </a:prstGeom>
          <a:noFill/>
        </p:spPr>
      </p:pic>
      <p:pic>
        <p:nvPicPr>
          <p:cNvPr id="3" name="videoplayback 2">
            <a:hlinkClick r:id="" action="ppaction://media"/>
            <a:extLst>
              <a:ext uri="{FF2B5EF4-FFF2-40B4-BE49-F238E27FC236}">
                <a16:creationId xmlns="" xmlns:a16="http://schemas.microsoft.com/office/drawing/2014/main" id="{5BCBBAB3-A6F4-4C96-B9CD-303FA6EDED3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403648" y="2132856"/>
            <a:ext cx="6096000" cy="3429000"/>
          </a:xfrm>
          <a:prstGeom prst="rect">
            <a:avLst/>
          </a:prstGeom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3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źródło: </a:t>
            </a:r>
            <a:r>
              <a:rPr kumimoji="0" lang="pl-PL" sz="1500" b="0" i="0" u="none" strike="noStrike" cap="none" normalizeH="0" baseline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youtube.com</a:t>
            </a:r>
            <a:endParaRPr kumimoji="0" lang="pl-PL" sz="13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1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>
            <a:normAutofit/>
          </a:bodyPr>
          <a:lstStyle/>
          <a:p>
            <a:r>
              <a:rPr lang="pl-PL" sz="3200" b="1" dirty="0">
                <a:solidFill>
                  <a:srgbClr val="FFFF00"/>
                </a:solidFill>
              </a:rPr>
              <a:t>Gdy energie oszczędzamy, to o środowisko dbamy!</a:t>
            </a:r>
            <a:br>
              <a:rPr lang="pl-PL" sz="3200" b="1" dirty="0">
                <a:solidFill>
                  <a:srgbClr val="FFFF00"/>
                </a:solidFill>
              </a:rPr>
            </a:br>
            <a:r>
              <a:rPr lang="pl-PL" sz="3200" b="1" dirty="0">
                <a:solidFill>
                  <a:srgbClr val="FFFF00"/>
                </a:solidFill>
              </a:rPr>
              <a:t> </a:t>
            </a:r>
            <a:r>
              <a:rPr lang="pl-PL" sz="1400" b="1" dirty="0">
                <a:solidFill>
                  <a:srgbClr val="FFFF00"/>
                </a:solidFill>
              </a:rPr>
              <a:t>( z zeszytu ucznia )</a:t>
            </a:r>
          </a:p>
        </p:txBody>
      </p:sp>
      <p:sp>
        <p:nvSpPr>
          <p:cNvPr id="3" name="Rectangle 2"/>
          <p:cNvSpPr/>
          <p:nvPr/>
        </p:nvSpPr>
        <p:spPr>
          <a:xfrm>
            <a:off x="611560" y="1412776"/>
            <a:ext cx="79208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pl-PL" dirty="0">
                <a:solidFill>
                  <a:srgbClr val="FF0000"/>
                </a:solidFill>
              </a:rPr>
              <a:t>„…U mnie w domu powinno się zawsze gasić światło, gdy nie ma nas w danym   </a:t>
            </a:r>
          </a:p>
          <a:p>
            <a:r>
              <a:rPr lang="pl-PL" dirty="0">
                <a:solidFill>
                  <a:srgbClr val="FF0000"/>
                </a:solidFill>
              </a:rPr>
              <a:t>    pokoju oraz zawsze sprawdzać czy ładowarka jest odpięta od gniazdka…”</a:t>
            </a:r>
          </a:p>
          <a:p>
            <a:pPr>
              <a:buFont typeface="Wingdings" pitchFamily="2" charset="2"/>
              <a:buChar char="Ø"/>
            </a:pP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1560" y="2060848"/>
            <a:ext cx="813690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pl-PL" dirty="0">
                <a:solidFill>
                  <a:schemeClr val="bg1"/>
                </a:solidFill>
              </a:rPr>
              <a:t>„…U mnie w domu już od dawna staramy się żyć ekologicznie. Zmieniliśmy żarówki    </a:t>
            </a:r>
          </a:p>
          <a:p>
            <a:r>
              <a:rPr lang="pl-PL" dirty="0">
                <a:solidFill>
                  <a:schemeClr val="bg1"/>
                </a:solidFill>
              </a:rPr>
              <a:t>    na energooszczędne, zawsze staramy się oszczędzać wodę np. wyłączać ją przy  </a:t>
            </a:r>
          </a:p>
          <a:p>
            <a:r>
              <a:rPr lang="pl-PL" dirty="0">
                <a:solidFill>
                  <a:schemeClr val="bg1"/>
                </a:solidFill>
              </a:rPr>
              <a:t>    myciu zębów. Segregujemy śmieci, nie używamy plastików np. pijemy kranówkę         </a:t>
            </a:r>
          </a:p>
          <a:p>
            <a:r>
              <a:rPr lang="pl-PL" dirty="0">
                <a:solidFill>
                  <a:schemeClr val="bg1"/>
                </a:solidFill>
              </a:rPr>
              <a:t>    z  butelek filtrujących. Zawsze gasimy po sobie światło wychodząc z pomieszczeń, </a:t>
            </a:r>
          </a:p>
          <a:p>
            <a:r>
              <a:rPr lang="pl-PL" dirty="0">
                <a:solidFill>
                  <a:schemeClr val="bg1"/>
                </a:solidFill>
              </a:rPr>
              <a:t>    wyjmujemy    z gniazdek kostki do ładowania sprzętów RTV. Bardzo polecam </a:t>
            </a:r>
          </a:p>
          <a:p>
            <a:r>
              <a:rPr lang="pl-PL" dirty="0">
                <a:solidFill>
                  <a:schemeClr val="bg1"/>
                </a:solidFill>
              </a:rPr>
              <a:t>    wszystkim ekologiczne, ratujmy naszą planetę…”</a:t>
            </a:r>
          </a:p>
          <a:p>
            <a:pPr>
              <a:buFont typeface="Wingdings" pitchFamily="2" charset="2"/>
              <a:buChar char="v"/>
            </a:pPr>
            <a:r>
              <a:rPr lang="pl-PL" dirty="0">
                <a:solidFill>
                  <a:srgbClr val="00B0F0"/>
                </a:solidFill>
              </a:rPr>
              <a:t>„…Po obejrzeniu filmiku uświadomiłam sobie jak ważne jest zamykanie lodówki.  </a:t>
            </a:r>
          </a:p>
          <a:p>
            <a:r>
              <a:rPr lang="pl-PL" dirty="0">
                <a:solidFill>
                  <a:srgbClr val="00B0F0"/>
                </a:solidFill>
              </a:rPr>
              <a:t>    Powinnam przemyśleć co chciałabym wziąć z lodówki przed jej otwarciem. Ważne </a:t>
            </a:r>
          </a:p>
          <a:p>
            <a:r>
              <a:rPr lang="pl-PL" dirty="0">
                <a:solidFill>
                  <a:srgbClr val="00B0F0"/>
                </a:solidFill>
              </a:rPr>
              <a:t>    jest również branie natrysku niż branie kąpieli…”.</a:t>
            </a:r>
          </a:p>
          <a:p>
            <a:pPr>
              <a:buFont typeface="Wingdings" pitchFamily="2" charset="2"/>
              <a:buChar char="v"/>
            </a:pPr>
            <a:r>
              <a:rPr lang="pl-PL" dirty="0">
                <a:solidFill>
                  <a:srgbClr val="FF33CC"/>
                </a:solidFill>
              </a:rPr>
              <a:t>„…W moim domu powinno się najpierw zastanowić gdzie,  włożyć dany produkt do </a:t>
            </a:r>
          </a:p>
          <a:p>
            <a:r>
              <a:rPr lang="pl-PL" dirty="0">
                <a:solidFill>
                  <a:srgbClr val="FF33CC"/>
                </a:solidFill>
              </a:rPr>
              <a:t>    lodówki, a później otworzyć lodówkę i szybko go tam schować. Powinniśmy też, </a:t>
            </a:r>
          </a:p>
          <a:p>
            <a:r>
              <a:rPr lang="pl-PL" dirty="0">
                <a:solidFill>
                  <a:srgbClr val="FF33CC"/>
                </a:solidFill>
              </a:rPr>
              <a:t>    wyciągać ładowarki z kontaktu jak ich nie używamy…”</a:t>
            </a:r>
          </a:p>
          <a:p>
            <a:pPr>
              <a:buFont typeface="Wingdings" pitchFamily="2" charset="2"/>
              <a:buChar char="v"/>
            </a:pPr>
            <a:r>
              <a:rPr lang="pl-PL" dirty="0">
                <a:solidFill>
                  <a:srgbClr val="00FF00"/>
                </a:solidFill>
              </a:rPr>
              <a:t>„…Po obejrzeniu tego filmu poproszę tatę by zamontował na naszej działce </a:t>
            </a:r>
          </a:p>
          <a:p>
            <a:r>
              <a:rPr lang="pl-PL" dirty="0">
                <a:solidFill>
                  <a:srgbClr val="00FF00"/>
                </a:solidFill>
              </a:rPr>
              <a:t>    pojemnik do zbierania wody deszczowej która by nam służyła do podlewania </a:t>
            </a:r>
          </a:p>
          <a:p>
            <a:r>
              <a:rPr lang="pl-PL" dirty="0">
                <a:solidFill>
                  <a:srgbClr val="00FF00"/>
                </a:solidFill>
              </a:rPr>
              <a:t>    kwiatów i warzyw oraz by zmienił oświetlenie na elektro-oszczędne…”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146250"/>
          </a:xfrm>
        </p:spPr>
        <p:txBody>
          <a:bodyPr/>
          <a:lstStyle/>
          <a:p>
            <a:r>
              <a:rPr lang="pl-PL" dirty="0">
                <a:solidFill>
                  <a:schemeClr val="bg1"/>
                </a:solidFill>
              </a:rPr>
              <a:t>Zacznij od siebie </a:t>
            </a:r>
            <a:r>
              <a:rPr lang="pl-PL" dirty="0">
                <a:solidFill>
                  <a:schemeClr val="bg1"/>
                </a:solidFill>
                <a:sym typeface="Wingdings" pitchFamily="2" charset="2"/>
              </a:rPr>
              <a:t></a:t>
            </a:r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3074" name="Picture 2" descr="ek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1916832"/>
            <a:ext cx="4320480" cy="3673489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403648" y="1124744"/>
            <a:ext cx="6512768" cy="3240360"/>
          </a:xfrm>
        </p:spPr>
        <p:txBody>
          <a:bodyPr>
            <a:normAutofit fontScale="90000"/>
          </a:bodyPr>
          <a:lstStyle/>
          <a:p>
            <a:r>
              <a:rPr lang="pl-PL" b="1" dirty="0">
                <a:solidFill>
                  <a:srgbClr val="FF0000"/>
                </a:solidFill>
              </a:rPr>
              <a:t/>
            </a:r>
            <a:br>
              <a:rPr lang="pl-PL" b="1" dirty="0">
                <a:solidFill>
                  <a:srgbClr val="FF0000"/>
                </a:solidFill>
              </a:rPr>
            </a:br>
            <a:r>
              <a:rPr lang="pl-PL" b="1" dirty="0">
                <a:solidFill>
                  <a:srgbClr val="FF0000"/>
                </a:solidFill>
              </a:rPr>
              <a:t/>
            </a:r>
            <a:br>
              <a:rPr lang="pl-PL" b="1" dirty="0">
                <a:solidFill>
                  <a:srgbClr val="FF0000"/>
                </a:solidFill>
              </a:rPr>
            </a:br>
            <a:r>
              <a:rPr lang="pl-PL" b="1" dirty="0">
                <a:solidFill>
                  <a:srgbClr val="FF0000"/>
                </a:solidFill>
              </a:rPr>
              <a:t>Dobre rady na ODPADY !!!</a:t>
            </a:r>
            <a:r>
              <a:rPr lang="pl-PL" dirty="0">
                <a:solidFill>
                  <a:srgbClr val="FFFF00"/>
                </a:solidFill>
              </a:rPr>
              <a:t/>
            </a:r>
            <a:br>
              <a:rPr lang="pl-PL" dirty="0">
                <a:solidFill>
                  <a:srgbClr val="FFFF00"/>
                </a:solidFill>
              </a:rPr>
            </a:br>
            <a:r>
              <a:rPr lang="pl-PL" dirty="0">
                <a:solidFill>
                  <a:srgbClr val="FFFF00"/>
                </a:solidFill>
              </a:rPr>
              <a:t/>
            </a:r>
            <a:br>
              <a:rPr lang="pl-PL" dirty="0">
                <a:solidFill>
                  <a:srgbClr val="FFFF00"/>
                </a:solidFill>
              </a:rPr>
            </a:br>
            <a:r>
              <a:rPr lang="pl-PL" sz="3600" dirty="0">
                <a:solidFill>
                  <a:srgbClr val="FFFF00"/>
                </a:solidFill>
              </a:rPr>
              <a:t>Pamiętajcie dorośli i dzieci,</a:t>
            </a:r>
            <a:r>
              <a:rPr lang="pl-PL" sz="3600">
                <a:solidFill>
                  <a:srgbClr val="FFFF00"/>
                </a:solidFill>
              </a:rPr>
              <a:t/>
            </a:r>
            <a:br>
              <a:rPr lang="pl-PL" sz="3600">
                <a:solidFill>
                  <a:srgbClr val="FFFF00"/>
                </a:solidFill>
              </a:rPr>
            </a:br>
            <a:r>
              <a:rPr lang="pl-PL" sz="3600">
                <a:solidFill>
                  <a:srgbClr val="FFFF00"/>
                </a:solidFill>
              </a:rPr>
              <a:t>byle </a:t>
            </a:r>
            <a:r>
              <a:rPr lang="pl-PL" sz="3600" dirty="0">
                <a:solidFill>
                  <a:srgbClr val="FFFF00"/>
                </a:solidFill>
              </a:rPr>
              <a:t>jak nie wyrzuca się śmieci,</a:t>
            </a:r>
            <a:r>
              <a:rPr lang="pl-PL" sz="3600">
                <a:solidFill>
                  <a:srgbClr val="FFFF00"/>
                </a:solidFill>
              </a:rPr>
              <a:t/>
            </a:r>
            <a:br>
              <a:rPr lang="pl-PL" sz="3600">
                <a:solidFill>
                  <a:srgbClr val="FFFF00"/>
                </a:solidFill>
              </a:rPr>
            </a:br>
            <a:r>
              <a:rPr lang="pl-PL" sz="3600">
                <a:solidFill>
                  <a:srgbClr val="FFFF00"/>
                </a:solidFill>
              </a:rPr>
              <a:t>aby </a:t>
            </a:r>
            <a:r>
              <a:rPr lang="pl-PL" sz="3600" dirty="0">
                <a:solidFill>
                  <a:srgbClr val="FFFF00"/>
                </a:solidFill>
              </a:rPr>
              <a:t>przyrodę ratować,</a:t>
            </a:r>
            <a:br>
              <a:rPr lang="pl-PL" sz="3600" dirty="0">
                <a:solidFill>
                  <a:srgbClr val="FFFF00"/>
                </a:solidFill>
              </a:rPr>
            </a:br>
            <a:r>
              <a:rPr lang="pl-PL" sz="3600" dirty="0">
                <a:solidFill>
                  <a:srgbClr val="FFFF00"/>
                </a:solidFill>
              </a:rPr>
              <a:t>warto je segregować.</a:t>
            </a:r>
            <a:br>
              <a:rPr lang="pl-PL" sz="3600" dirty="0">
                <a:solidFill>
                  <a:srgbClr val="FFFF00"/>
                </a:solidFill>
              </a:rPr>
            </a:br>
            <a:r>
              <a:rPr lang="pl-PL" sz="3600" dirty="0">
                <a:solidFill>
                  <a:srgbClr val="FFFF00"/>
                </a:solidFill>
              </a:rPr>
              <a:t/>
            </a:r>
            <a:br>
              <a:rPr lang="pl-PL" sz="3600" dirty="0">
                <a:solidFill>
                  <a:srgbClr val="FFFF00"/>
                </a:solidFill>
              </a:rPr>
            </a:br>
            <a:r>
              <a:rPr lang="pl-PL" sz="8000" dirty="0">
                <a:solidFill>
                  <a:srgbClr val="FFFF00"/>
                </a:solidFill>
                <a:sym typeface="Wingdings" pitchFamily="2" charset="2"/>
              </a:rPr>
              <a:t></a:t>
            </a:r>
            <a:r>
              <a:rPr lang="pl-PL" sz="3600" dirty="0">
                <a:solidFill>
                  <a:srgbClr val="FFFF00"/>
                </a:solidFill>
              </a:rPr>
              <a:t/>
            </a:r>
            <a:br>
              <a:rPr lang="pl-PL" sz="3600" dirty="0">
                <a:solidFill>
                  <a:srgbClr val="FFFF00"/>
                </a:solidFill>
              </a:rPr>
            </a:br>
            <a:r>
              <a:rPr lang="pl-PL" sz="1800" dirty="0">
                <a:solidFill>
                  <a:srgbClr val="00FF00"/>
                </a:solidFill>
              </a:rPr>
              <a:t>Uczniowie Szkoły Podstawowej Nr141  im. majora Henryka Sucharskiego</a:t>
            </a:r>
            <a:br>
              <a:rPr lang="pl-PL" sz="1800" dirty="0">
                <a:solidFill>
                  <a:srgbClr val="00FF00"/>
                </a:solidFill>
              </a:rPr>
            </a:br>
            <a:r>
              <a:rPr lang="pl-PL" sz="1800" dirty="0">
                <a:solidFill>
                  <a:srgbClr val="00FF00"/>
                </a:solidFill>
              </a:rPr>
              <a:t>w Warszawie.</a:t>
            </a:r>
            <a:br>
              <a:rPr lang="pl-PL" sz="1800" dirty="0">
                <a:solidFill>
                  <a:srgbClr val="00FF00"/>
                </a:solidFill>
              </a:rPr>
            </a:br>
            <a:r>
              <a:rPr lang="pl-PL" sz="1800" dirty="0">
                <a:solidFill>
                  <a:srgbClr val="00FF00"/>
                </a:solidFill>
              </a:rPr>
              <a:t>Nauczyciel zajęć technicznych Violetta Olczak</a:t>
            </a:r>
            <a:r>
              <a:rPr lang="pl-PL" sz="2800" dirty="0">
                <a:solidFill>
                  <a:srgbClr val="00FF00"/>
                </a:solidFill>
              </a:rPr>
              <a:t/>
            </a:r>
            <a:br>
              <a:rPr lang="pl-PL" sz="2800" dirty="0">
                <a:solidFill>
                  <a:srgbClr val="00FF00"/>
                </a:solidFill>
              </a:rPr>
            </a:br>
            <a:endParaRPr lang="pl-PL" sz="2800" dirty="0">
              <a:solidFill>
                <a:srgbClr val="00FF00"/>
              </a:solidFill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6" descr="C:\Users\Viola\Downloads\20200328_14291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53429" y="834803"/>
            <a:ext cx="4508793" cy="37925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4818" name="Picture 2" descr="C:\Users\Viola\Downloads\Technika - Plakat - ,,Ochrona Środowiska''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404664"/>
            <a:ext cx="3384376" cy="44865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217" name="Picture 1" descr="C:\Users\Viola\Downloads\20200328_1424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3356992"/>
            <a:ext cx="2952328" cy="314096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 descr="C:\Users\Viola\Downloads\20200322_1500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4536504" cy="25382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4578" name="Picture 2" descr="C:\Users\Viola\Downloads\Plaka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476672"/>
            <a:ext cx="3598911" cy="54726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4579" name="Picture 3" descr="C:\Users\Viola\Downloads\IMG_20200322_1406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924944"/>
            <a:ext cx="2664296" cy="35523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4580" name="Picture 4" descr="C:\Users\Viola\Downloads\IMG_20200322_140625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9628463">
            <a:off x="2908785" y="2461366"/>
            <a:ext cx="2516695" cy="3852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Viola\Downloads\IMG_20200322_1556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19" y="260648"/>
            <a:ext cx="3803915" cy="28529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6627" name="Picture 3" descr="C:\Users\Viola\Downloads\Technika_5b_Szymon Machowicz nr 12 recykli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332656"/>
            <a:ext cx="5376598" cy="403244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6628" name="Picture 4" descr="C:\Users\Viola\Downloads\Technika_5b_Szymon Machowicz nr 12 praca domowa (3)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200748">
            <a:off x="5580596" y="3690343"/>
            <a:ext cx="3108485" cy="2331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30" name="Picture 6" descr="C:\Users\Viola\Downloads\recyklin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930611">
            <a:off x="1129511" y="2590650"/>
            <a:ext cx="2934523" cy="43773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Viola\Downloads\Recykling klatka schodow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5" y="332656"/>
            <a:ext cx="4416491" cy="35283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5603" name="Picture 3" descr="C:\Users\Viola\Downloads\Technika - 5 F Julia Marczuk nr 11 - recykli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764704"/>
            <a:ext cx="3888432" cy="29163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5604" name="Picture 4" descr="C:\Users\Viola\Downloads\20200322_151038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7422672">
            <a:off x="402916" y="3840897"/>
            <a:ext cx="3096729" cy="23225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5605" name="Picture 5" descr="C:\Users\Viola\Downloads\20200322_1554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4632007" y="4521121"/>
            <a:ext cx="1824203" cy="1368152"/>
          </a:xfrm>
          <a:prstGeom prst="rect">
            <a:avLst/>
          </a:prstGeom>
          <a:noFill/>
        </p:spPr>
      </p:pic>
      <p:pic>
        <p:nvPicPr>
          <p:cNvPr id="25606" name="Picture 6" descr="C:\Users\Viola\Downloads\W.Gladysz 5F plaka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23928" y="4005064"/>
            <a:ext cx="3491880" cy="26189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Listy dla Ziemi 20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88640"/>
            <a:ext cx="4876800" cy="24955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555" name="Picture 3" descr="C:\Users\Viola\Downloads\IMG_20200321_2155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2636912"/>
            <a:ext cx="4283968" cy="32129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3556" name="Picture 4" descr="C:\Users\Viola\Downloads\IMG_20200321_1820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672" y="2996952"/>
            <a:ext cx="2247713" cy="29969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557" name="Picture 5" descr="C:\Users\Viola\Downloads\image1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112" y="332656"/>
            <a:ext cx="3319917" cy="266429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Viola\Downloads\IMG_20200320_1439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88640"/>
            <a:ext cx="3323861" cy="24928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2771" name="Picture 3" descr="C:\Users\Viola\Downloads\Technika - Filip Konieczko - 5C_plakat recykli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895325">
            <a:off x="2700011" y="1781178"/>
            <a:ext cx="3779912" cy="283493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2772" name="Picture 4" descr="C:\Users\Viola\Downloads\20200322_161213_resized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2924944"/>
            <a:ext cx="2664296" cy="3312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2773" name="Picture 5" descr="C:\Users\Viola\Downloads\4636F1AA-C4D2-4C06-B603-AFE16B668B02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8" y="2924944"/>
            <a:ext cx="2517744" cy="33569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2774" name="Picture 6" descr="C:\Users\Viola\Downloads\A9B77A2B-40C7-4986-A343-11D1804A9635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88224" y="404664"/>
            <a:ext cx="2178242" cy="290432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Viola\Downloads\20200321_1254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2656"/>
            <a:ext cx="3076455" cy="27809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1747" name="Picture 3" descr="C:\Users\Viola\Downloads\IMG_20200323_2307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908720"/>
            <a:ext cx="5088565" cy="38164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1748" name="Picture 4" descr="C:\Users\Viola\Downloads\received_1127718854241102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3230978"/>
            <a:ext cx="3816424" cy="286231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575</TotalTime>
  <Words>290</Words>
  <Application>Microsoft Office PowerPoint</Application>
  <PresentationFormat>On-screen Show (4:3)</PresentationFormat>
  <Paragraphs>36</Paragraphs>
  <Slides>20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Motyw pakietu Office</vt:lpstr>
      <vt:lpstr>              Jak być ekologiem ?</vt:lpstr>
      <vt:lpstr>Zacznij od siebie 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Ale, nie tylko malujemy i wycinaliśmy,                     nasza Pani od techniki zagoniła nas do roboty – wysprzątania naszych pokoi!</vt:lpstr>
      <vt:lpstr>Slide 16</vt:lpstr>
      <vt:lpstr>Dokonało się niemożliwe </vt:lpstr>
      <vt:lpstr> W kontakcie z naturą – film edukacyjny.</vt:lpstr>
      <vt:lpstr>Gdy energie oszczędzamy, to o środowisko dbamy!  ( z zeszytu ucznia )</vt:lpstr>
      <vt:lpstr>  Dobre rady na ODPADY !!!  Pamiętajcie dorośli i dzieci, byle jak nie wyrzuca się śmieci, aby przyrodę ratować, warto je segregować.   Uczniowie Szkoły Podstawowej Nr141  im. majora Henryka Sucharskiego w Warszawie. Nauczyciel zajęć technicznych Violetta Olczak 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Jak być ekologiem</dc:title>
  <dc:creator>User</dc:creator>
  <cp:lastModifiedBy>Viola</cp:lastModifiedBy>
  <cp:revision>32</cp:revision>
  <dcterms:created xsi:type="dcterms:W3CDTF">2014-03-20T12:30:30Z</dcterms:created>
  <dcterms:modified xsi:type="dcterms:W3CDTF">2020-04-06T10:52:42Z</dcterms:modified>
</cp:coreProperties>
</file>