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67" r:id="rId4"/>
    <p:sldId id="266" r:id="rId5"/>
    <p:sldId id="259" r:id="rId6"/>
    <p:sldId id="261" r:id="rId7"/>
    <p:sldId id="268" r:id="rId8"/>
    <p:sldId id="262" r:id="rId9"/>
    <p:sldId id="269" r:id="rId10"/>
    <p:sldId id="260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F6E4-AAAF-4AF3-B4F4-A675DFA2B2A4}" type="datetimeFigureOut">
              <a:rPr lang="sk-SK" smtClean="0"/>
              <a:t>24. 1. 2019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67FB-E54D-471C-B146-B16097FC7AE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67FB-E54D-471C-B146-B16097FC7AE9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60211B-2928-41D8-93E2-1A8225B91A8F}" type="datetimeFigureOut">
              <a:rPr lang="sk-SK" smtClean="0"/>
              <a:pPr/>
              <a:t>24. 1. 2019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B39B25-F7C4-43F4-8E62-249ABA302C4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Gi-jhyJrfAhWpz4UKHQ6gBKIQjRx6BAgBEAU&amp;url=https://www.rodinnedovolenky.sk/vieden/55948a&amp;psig=AOvVaw3JtroEIAVGMkdUwxlXPDKY&amp;ust=15447133780851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58KTo35rfAhUIUBoKHXuFAsoQjRx6BAgBEAU&amp;url=http://www.primatour.sk/dovolenka2018/rakusko/historicka-vieden-zabavny-park-prater-a-festival-piva/62379a/63313212d&amp;psig=AOvVaw0EvxWnxs-2Sx7uKKjSUE_e&amp;ust=154471946765475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google.com/url?sa=i&amp;rct=j&amp;q=&amp;esrc=s&amp;source=images&amp;cd=&amp;cad=rja&amp;uact=8&amp;ved=2ahUKEwj65KWA55rfAhVElxoKHcEjCXwQjRx6BAgBEAU&amp;url=https://www.baking-sense.com/2017/12/07/sacher-torte/&amp;psig=AOvVaw2-Yr-1xxHM2bRhiM4iBrBX&amp;ust=1544721679415736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/url?sa=i&amp;rct=j&amp;q=&amp;esrc=s&amp;source=images&amp;cd=&amp;cad=rja&amp;uact=8&amp;ved=2ahUKEwijxLHV5prfAhVJJBoKHTCbBS0QjRx6BAgBEAU&amp;url=http://pecunavas.blogspot.com/2016/09/krehky-kolac-s-jablky-lesnimi-plody.html&amp;psig=AOvVaw2rfVTxOCx2CdSr0NOOemxn&amp;ust=154472154301350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hyperlink" Target="https://de.wikipedia.org/wiki/Wiener_Schnitz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ZheiR6prfAhUPCxoKHZU4BCMQjRx6BAgBEAU&amp;url=http://kittsee.cestovanie.biz/cokoladovna-hauswirth.php&amp;psig=AOvVaw2qHKGbQZHKW5Cd9Dt1IDxT&amp;ust=154472179010983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google.com/url?sa=i&amp;rct=j&amp;q=&amp;esrc=s&amp;source=images&amp;cd=&amp;cad=rja&amp;uact=8&amp;ved=2ahUKEwjw7anL25rfAhVN1BoKHdjoDOoQjRx6BAgBEAU&amp;url=https://www.zlavadna.sk/zlava_120131_krasy-rakuska-cokoldovna-v-kittsee-zmky-laxenburg-a-schonbrunn&amp;psig=AOvVaw0hfu48I560tAwwh4lkwerh&amp;ust=1544718549486482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NufHq85rfAhUMbbwKHZU-A9AQjRx6BAgBEAU&amp;url=https://tenor.com/es/ver/happyhappyhappy-gif-7931572&amp;psig=AOvVaw0roL7lYp2ohsJjBkvk5cj0&amp;ust=154472481953416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oogle.com/url?sa=i&amp;rct=j&amp;q=&amp;esrc=s&amp;source=images&amp;cd=&amp;cad=rja&amp;uact=8&amp;ved=2ahUKEwihpeD36prfAhUDfxoKHXB2BxMQjRx6BAgBEAU&amp;url=http://www.primatour.sk/dovolenka2018/rakusko/vieden/predvianocna-vieden/60468a&amp;psig=AOvVaw2513J7kM2uVRsj7BpqYwGg&amp;ust=1544722722937963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3tcqw053fAhXD2LwKHb8bCEIQjRx6BAgBEAU&amp;url=https://www.dobrodruh.sk/budapest/najkrajsie-vianocne-trhy-2015-v-com-sa-lisi-vieden-praha-ci-taky-krakow&amp;psig=AOvVaw3XDOs1HrwDH4VSKOmcAJdX&amp;ust=15448192708151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google.com/url?sa=i&amp;rct=j&amp;q=&amp;esrc=s&amp;source=images&amp;cd=&amp;cad=rja&amp;uact=8&amp;ved=2ahUKEwjMxryF3prfAhUO2xoKHX8mDGgQjRx6BAgBEAU&amp;url=http://www.gothereguide.com/naturhistorisches+museum+vienna-place/&amp;psig=AOvVaw37Y1OPUi8lMAvDQp648ZLf&amp;ust=1544719312368675" TargetMode="External"/><Relationship Id="rId7" Type="http://schemas.openxmlformats.org/officeDocument/2006/relationships/hyperlink" Target="https://www.google.com/url?sa=i&amp;rct=j&amp;q=&amp;esrc=s&amp;source=images&amp;cd=&amp;cad=rja&amp;uact=8&amp;ved=2ahUKEwjYldnw7prfAhXGUrwKHfRyCu4QjRx6BAgBEAU&amp;url=https://rakusko.sk/vieden/prirodovedne-muzeum/&amp;psig=AOvVaw0zN4e9MX1zfzx6vbw6ehfr&amp;ust=15447237584081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&amp;url=https://rakusko.sk/vieden/prirodovedne-muzeum/&amp;psig=AOvVaw0zN4e9MX1zfzx6vbw6ehfr&amp;ust=1544723758408171" TargetMode="External"/><Relationship Id="rId5" Type="http://schemas.openxmlformats.org/officeDocument/2006/relationships/hyperlink" Target="https://www.google.com/url?sa=i&amp;rct=j&amp;q=&amp;esrc=s&amp;source=images&amp;cd=&amp;cad=rja&amp;uact=8&amp;ved=2ahUKEwinvPvW7prfAhULNrwKHT-gDHUQjRx6BAgBEAU&amp;url=https://mojerakusko.sk/vieden/prirodovedecke-muzeum-vo-viedni/&amp;psig=AOvVaw0zN4e9MX1zfzx6vbw6ehfr&amp;ust=1544723758408171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absburg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de.wikipedia.org/wiki/Geb%C3%A4udekomple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.wikipedia.org/wiki/%C3%96sterrei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Architektu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dxOag4prfAhUI2xoKHYpCDu4QjRx6BAgBEAU&amp;url=https://www.viator.com/Vienna-attractions/Hundertwasserhaus/d454-a12484&amp;psig=AOvVaw2pNT_SLXxiJCzzlb9I8TGe&amp;ust=15447204484627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6021288"/>
            <a:ext cx="6393602" cy="738103"/>
          </a:xfrm>
        </p:spPr>
        <p:txBody>
          <a:bodyPr/>
          <a:lstStyle/>
          <a:p>
            <a:r>
              <a:rPr lang="sk-SK" dirty="0" smtClean="0"/>
              <a:t>Von:  Kristína </a:t>
            </a:r>
            <a:r>
              <a:rPr lang="sk-SK" dirty="0" smtClean="0"/>
              <a:t>Čechová, Alexandra </a:t>
            </a:r>
            <a:r>
              <a:rPr lang="sk-SK" dirty="0" err="1" smtClean="0"/>
              <a:t>Bóriková</a:t>
            </a:r>
            <a:r>
              <a:rPr lang="sk-SK" dirty="0" smtClean="0"/>
              <a:t>,  </a:t>
            </a:r>
            <a:r>
              <a:rPr lang="sk-SK" dirty="0" smtClean="0"/>
              <a:t>8.A</a:t>
            </a:r>
            <a:endParaRPr lang="sk-SK" dirty="0"/>
          </a:p>
        </p:txBody>
      </p:sp>
      <p:pic>
        <p:nvPicPr>
          <p:cNvPr id="1028" name="Picture 4" descr="Súvisiaci obráz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904656" cy="393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7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60" cy="1793167"/>
          </a:xfrm>
        </p:spPr>
        <p:txBody>
          <a:bodyPr/>
          <a:lstStyle/>
          <a:p>
            <a:pPr>
              <a:buNone/>
            </a:pPr>
            <a:r>
              <a:rPr lang="sk-SK" sz="4800" dirty="0" err="1" smtClean="0"/>
              <a:t>Wie</a:t>
            </a:r>
            <a:r>
              <a:rPr lang="sk-SK" sz="4800" dirty="0" smtClean="0"/>
              <a:t> </a:t>
            </a:r>
            <a:r>
              <a:rPr lang="sk-SK" sz="4800" dirty="0" err="1" smtClean="0"/>
              <a:t>gut</a:t>
            </a:r>
            <a:r>
              <a:rPr lang="sk-SK" sz="4800" dirty="0" smtClean="0"/>
              <a:t> </a:t>
            </a:r>
            <a:r>
              <a:rPr lang="sk-SK" sz="4800" dirty="0" err="1" smtClean="0"/>
              <a:t>kennst</a:t>
            </a:r>
            <a:r>
              <a:rPr lang="sk-SK" sz="4800" dirty="0" smtClean="0"/>
              <a:t> </a:t>
            </a:r>
            <a:r>
              <a:rPr lang="sk-SK" sz="4800" dirty="0" err="1" smtClean="0"/>
              <a:t>du</a:t>
            </a:r>
            <a:r>
              <a:rPr lang="sk-SK" sz="4800" dirty="0" smtClean="0"/>
              <a:t>      </a:t>
            </a:r>
            <a:br>
              <a:rPr lang="sk-SK" sz="4800" dirty="0" smtClean="0"/>
            </a:br>
            <a:r>
              <a:rPr lang="sk-SK" sz="4800" dirty="0" smtClean="0"/>
              <a:t>   </a:t>
            </a:r>
            <a:r>
              <a:rPr lang="sk-SK" sz="4800" dirty="0" err="1" smtClean="0">
                <a:solidFill>
                  <a:srgbClr val="C00000"/>
                </a:solidFill>
                <a:latin typeface="Bauhaus 93" pitchFamily="82" charset="0"/>
              </a:rPr>
              <a:t>Österreich</a:t>
            </a:r>
            <a:r>
              <a:rPr lang="sk-SK" sz="4800" dirty="0" smtClean="0">
                <a:solidFill>
                  <a:srgbClr val="C00000"/>
                </a:solidFill>
                <a:latin typeface="Bauhaus 93" pitchFamily="82" charset="0"/>
              </a:rPr>
              <a:t> </a:t>
            </a:r>
            <a:r>
              <a:rPr lang="sk-SK" sz="4800" dirty="0" smtClean="0"/>
              <a:t>?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xmlns="" val="15403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926976"/>
          </a:xfrm>
        </p:spPr>
        <p:txBody>
          <a:bodyPr/>
          <a:lstStyle/>
          <a:p>
            <a:pPr marL="0" indent="0" algn="l">
              <a:buNone/>
            </a:pPr>
            <a:r>
              <a:rPr lang="sk-SK" sz="3600" dirty="0" err="1">
                <a:solidFill>
                  <a:srgbClr val="7030A0"/>
                </a:solidFill>
                <a:latin typeface="Arial Rounded MT Bold" pitchFamily="34" charset="0"/>
              </a:rPr>
              <a:t>Spaßpark</a:t>
            </a:r>
            <a:r>
              <a:rPr lang="sk-SK" sz="3600" dirty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sk-SK" sz="3600" dirty="0" err="1">
                <a:solidFill>
                  <a:srgbClr val="7030A0"/>
                </a:solidFill>
                <a:latin typeface="Arial Rounded MT Bold" pitchFamily="34" charset="0"/>
              </a:rPr>
              <a:t>Prater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098" name="Picture 2" descr="Výsledok vyhľadávania obrázkov pre dopyt prater vied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014614" cy="267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 flipH="1">
            <a:off x="467542" y="1124744"/>
            <a:ext cx="43924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   </a:t>
            </a:r>
            <a:r>
              <a:rPr lang="de-DE" dirty="0" smtClean="0"/>
              <a:t>der </a:t>
            </a:r>
            <a:r>
              <a:rPr lang="de-DE" dirty="0" smtClean="0"/>
              <a:t>Wiener Prater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de-DE" dirty="0" smtClean="0"/>
              <a:t>der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 </a:t>
            </a:r>
            <a:r>
              <a:rPr lang="de-DE" dirty="0" smtClean="0"/>
              <a:t>zweitälteste </a:t>
            </a:r>
            <a:r>
              <a:rPr lang="de-DE" dirty="0" smtClean="0"/>
              <a:t>Vergnügungspark der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Welt</a:t>
            </a:r>
            <a:endParaRPr lang="sk-SK" dirty="0" smtClean="0"/>
          </a:p>
          <a:p>
            <a:endParaRPr lang="de-DE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   d</a:t>
            </a:r>
            <a:r>
              <a:rPr lang="de-DE" dirty="0" smtClean="0"/>
              <a:t>er </a:t>
            </a:r>
            <a:r>
              <a:rPr lang="de-DE" dirty="0" smtClean="0"/>
              <a:t>Wiener </a:t>
            </a:r>
            <a:r>
              <a:rPr lang="de-DE" dirty="0" err="1" smtClean="0"/>
              <a:t>Wurstelprater</a:t>
            </a:r>
            <a:r>
              <a:rPr lang="de-DE" dirty="0" smtClean="0"/>
              <a:t>, so wird </a:t>
            </a:r>
            <a:r>
              <a:rPr lang="sk-SK" dirty="0" smtClean="0"/>
              <a:t> </a:t>
            </a:r>
            <a:r>
              <a:rPr lang="sk-SK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dirty="0" smtClean="0"/>
              <a:t>     </a:t>
            </a:r>
            <a:r>
              <a:rPr lang="de-DE" dirty="0" smtClean="0"/>
              <a:t>der </a:t>
            </a:r>
            <a:r>
              <a:rPr lang="de-DE" dirty="0" smtClean="0"/>
              <a:t>Vergnügungspark bei den Wiener </a:t>
            </a:r>
            <a:r>
              <a:rPr lang="sk-SK" dirty="0" smtClean="0"/>
              <a:t> </a:t>
            </a:r>
          </a:p>
          <a:p>
            <a:r>
              <a:rPr lang="sk-SK" dirty="0" smtClean="0"/>
              <a:t>      </a:t>
            </a:r>
            <a:r>
              <a:rPr lang="de-DE" dirty="0" smtClean="0"/>
              <a:t>oft </a:t>
            </a:r>
            <a:r>
              <a:rPr lang="de-DE" dirty="0" smtClean="0"/>
              <a:t>bezeichnet,  ist einer der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wenigen </a:t>
            </a:r>
            <a:r>
              <a:rPr lang="de-DE" dirty="0" smtClean="0"/>
              <a:t>Freizeitparks der Welt, bei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dem </a:t>
            </a:r>
            <a:r>
              <a:rPr lang="de-DE" dirty="0" smtClean="0"/>
              <a:t>man keinen Eintritt bezahlen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muss</a:t>
            </a:r>
            <a:r>
              <a:rPr lang="de-DE" dirty="0" smtClean="0"/>
              <a:t>. Man trägt nur die Kosten für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die </a:t>
            </a:r>
            <a:r>
              <a:rPr lang="de-DE" dirty="0" smtClean="0"/>
              <a:t>einzelnen Fahrgeschäfte, wie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Achterbahn</a:t>
            </a:r>
            <a:r>
              <a:rPr lang="de-DE" dirty="0" smtClean="0"/>
              <a:t>, Kinderkarussell,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Geisterbahn </a:t>
            </a:r>
            <a:r>
              <a:rPr lang="de-DE" dirty="0" smtClean="0"/>
              <a:t>und Co. - und davon hat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der </a:t>
            </a:r>
            <a:r>
              <a:rPr lang="de-DE" dirty="0" smtClean="0"/>
              <a:t>Prater eine große Anzahl zu </a:t>
            </a:r>
            <a:endParaRPr lang="sk-SK" dirty="0" smtClean="0"/>
          </a:p>
          <a:p>
            <a:r>
              <a:rPr lang="sk-SK" dirty="0" smtClean="0"/>
              <a:t>      </a:t>
            </a:r>
            <a:r>
              <a:rPr lang="de-DE" dirty="0" smtClean="0"/>
              <a:t>bieten.</a:t>
            </a:r>
            <a:endParaRPr lang="sk-SK" dirty="0" smtClean="0"/>
          </a:p>
          <a:p>
            <a:endParaRPr lang="de-DE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   </a:t>
            </a:r>
            <a:r>
              <a:rPr lang="de-DE" dirty="0" smtClean="0"/>
              <a:t>Das </a:t>
            </a:r>
            <a:r>
              <a:rPr lang="de-DE" dirty="0" smtClean="0"/>
              <a:t>berühmteste Fahrgeschäft ist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 </a:t>
            </a:r>
            <a:r>
              <a:rPr lang="de-DE" dirty="0" smtClean="0"/>
              <a:t>das </a:t>
            </a:r>
            <a:r>
              <a:rPr lang="de-DE" dirty="0" smtClean="0"/>
              <a:t>Wiener Riesenrad. 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52035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Výsledok vyhľadávania obrázkov pre dopyt Sacher tor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380573" cy="283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88832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Österreichische</a:t>
            </a:r>
            <a:r>
              <a:rPr lang="sk-SK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sk-SK" dirty="0" err="1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Gerichte</a:t>
            </a:r>
            <a:endParaRPr lang="sk-SK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7170" name="Picture 2" descr="Súvisiaci obráz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664296" cy="261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upload.wikimedia.org/wikipedia/commons/thumb/3/39/Grie%C3%9Fnockerlsuppe_cropped.jpg/290px-Grie%C3%9Fnockerlsuppe_cropp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196752"/>
            <a:ext cx="2762250" cy="2076450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a/ae/Wiener-Schnitzel02.jpg/290px-Wiener-Schnitzel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348880"/>
            <a:ext cx="2762250" cy="2019301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3059832" y="4509120"/>
            <a:ext cx="1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u="sng" dirty="0" err="1" smtClean="0">
                <a:hlinkClick r:id="rId9"/>
              </a:rPr>
              <a:t>Wiener</a:t>
            </a:r>
            <a:r>
              <a:rPr lang="sk-SK" u="sng" dirty="0" smtClean="0">
                <a:hlinkClick r:id="rId9"/>
              </a:rPr>
              <a:t> </a:t>
            </a:r>
            <a:r>
              <a:rPr lang="sk-SK" u="sng" dirty="0" err="1" smtClean="0">
                <a:hlinkClick r:id="rId9"/>
              </a:rPr>
              <a:t>Schnitzel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2771800" y="558924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Sachertorte</a:t>
            </a:r>
            <a:endParaRPr lang="sk-SK" dirty="0"/>
          </a:p>
        </p:txBody>
      </p:sp>
      <p:pic>
        <p:nvPicPr>
          <p:cNvPr id="4102" name="Picture 6" descr="https://upload.wikimedia.org/wikipedia/commons/thumb/1/17/Omas_Apfelstrudel_aus_Prag.jpg/220px-Omas_Apfelstrudel_aus_Pra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96752"/>
            <a:ext cx="2095500" cy="1524001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2411760" y="1412776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Apfelstrudel</a:t>
            </a:r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6084168" y="3501008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Linzertorte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Mandeln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6732240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Grießnockerlsuppe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087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12511" cy="864096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Schokolade</a:t>
            </a:r>
            <a:r>
              <a:rPr lang="sk-SK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sk-SK" b="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Hauswirth</a:t>
            </a:r>
            <a:endParaRPr lang="sk-SK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7992888" cy="16561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>
                <a:solidFill>
                  <a:schemeClr val="tx1"/>
                </a:solidFill>
              </a:rPr>
              <a:t>Das </a:t>
            </a:r>
            <a:r>
              <a:rPr lang="de-DE" dirty="0">
                <a:solidFill>
                  <a:schemeClr val="tx1"/>
                </a:solidFill>
              </a:rPr>
              <a:t>Unternehmen wurde von Franz Hauswirth </a:t>
            </a:r>
            <a:r>
              <a:rPr lang="de-DE" dirty="0" smtClean="0">
                <a:solidFill>
                  <a:schemeClr val="tx1"/>
                </a:solidFill>
              </a:rPr>
              <a:t>ursprünglich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als </a:t>
            </a:r>
            <a:r>
              <a:rPr lang="de-DE" dirty="0">
                <a:solidFill>
                  <a:schemeClr val="tx1"/>
                </a:solidFill>
              </a:rPr>
              <a:t>Konditorei in Wien gegründet. Bald wurden Schokoladenfiguren </a:t>
            </a:r>
            <a:r>
              <a:rPr lang="sk-SK" dirty="0" err="1" smtClean="0">
                <a:solidFill>
                  <a:schemeClr val="tx1"/>
                </a:solidFill>
              </a:rPr>
              <a:t>und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Pralinen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in </a:t>
            </a:r>
            <a:r>
              <a:rPr lang="de-DE" dirty="0">
                <a:solidFill>
                  <a:schemeClr val="tx1"/>
                </a:solidFill>
              </a:rPr>
              <a:t>der Konditorei </a:t>
            </a:r>
            <a:r>
              <a:rPr lang="de-DE" dirty="0" smtClean="0">
                <a:solidFill>
                  <a:schemeClr val="tx1"/>
                </a:solidFill>
              </a:rPr>
              <a:t>hergestellt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sk-SK" dirty="0" err="1" smtClean="0">
                <a:solidFill>
                  <a:schemeClr val="tx1"/>
                </a:solidFill>
              </a:rPr>
              <a:t>Jetzt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befindet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sich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das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Unternehmen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und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Schokoladengeschäft</a:t>
            </a:r>
            <a:r>
              <a:rPr lang="sk-SK" dirty="0" smtClean="0">
                <a:solidFill>
                  <a:schemeClr val="tx1"/>
                </a:solidFill>
              </a:rPr>
              <a:t>  in </a:t>
            </a:r>
            <a:r>
              <a:rPr lang="sk-SK" dirty="0" err="1" smtClean="0">
                <a:solidFill>
                  <a:schemeClr val="tx1"/>
                </a:solidFill>
              </a:rPr>
              <a:t>Kittsee</a:t>
            </a:r>
            <a:r>
              <a:rPr lang="sk-SK" dirty="0" smtClean="0">
                <a:solidFill>
                  <a:schemeClr val="tx1"/>
                </a:solidFill>
              </a:rPr>
              <a:t>, in </a:t>
            </a:r>
            <a:r>
              <a:rPr lang="sk-SK" dirty="0" err="1" smtClean="0">
                <a:solidFill>
                  <a:schemeClr val="tx1"/>
                </a:solidFill>
              </a:rPr>
              <a:t>einem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kleinen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Dorf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bei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Wien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8194" name="Picture 2" descr="Výsledok vyhľadávania obrázkov pre dopyt cokoladovna rakusko vied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78" y="3645024"/>
            <a:ext cx="3915575" cy="2936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ok vyhľadávania obrázkov pre dopyt cokoladovna rakusko vied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22014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9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rgbClr val="C00000"/>
                </a:solidFill>
                <a:latin typeface="Bauhaus 93" pitchFamily="82" charset="0"/>
              </a:rPr>
              <a:t>Vielen Dank für Ihre </a:t>
            </a:r>
            <a:r>
              <a:rPr lang="de-DE" dirty="0" smtClean="0">
                <a:solidFill>
                  <a:srgbClr val="C00000"/>
                </a:solidFill>
                <a:latin typeface="Bauhaus 93" pitchFamily="82" charset="0"/>
              </a:rPr>
              <a:t>Aufmerksamkeit</a:t>
            </a:r>
            <a:r>
              <a:rPr lang="sk-SK" dirty="0" smtClean="0">
                <a:solidFill>
                  <a:srgbClr val="C00000"/>
                </a:solidFill>
                <a:latin typeface="Bauhaus 93" pitchFamily="82" charset="0"/>
              </a:rPr>
              <a:t> !!!</a:t>
            </a:r>
            <a:endParaRPr lang="sk-SK" dirty="0">
              <a:solidFill>
                <a:srgbClr val="C00000"/>
              </a:solidFill>
              <a:latin typeface="Bauhaus 93" pitchFamily="82" charset="0"/>
            </a:endParaRPr>
          </a:p>
        </p:txBody>
      </p:sp>
      <p:pic>
        <p:nvPicPr>
          <p:cNvPr id="10242" name="Picture 2" descr="Súvisiaci obrázok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69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6400800" cy="936104"/>
          </a:xfrm>
        </p:spPr>
        <p:txBody>
          <a:bodyPr/>
          <a:lstStyle/>
          <a:p>
            <a:pPr marL="342900" indent="-342900" algn="l">
              <a:buFont typeface="Courier New" pitchFamily="49" charset="0"/>
              <a:buChar char="o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Wien ist die Hauptstadt von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Österreich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Jedes Jahr gibt es tolle Weihnachtsmärkte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Súvisiaci obráz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8000"/>
            <a:ext cx="4857750" cy="323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ľadávania obrázkov pre dopyt vie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551" y="3573016"/>
            <a:ext cx="4627909" cy="3085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Landesflag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8680"/>
            <a:ext cx="1238250" cy="828676"/>
          </a:xfrm>
          <a:prstGeom prst="rect">
            <a:avLst/>
          </a:prstGeom>
          <a:noFill/>
        </p:spPr>
      </p:pic>
      <p:pic>
        <p:nvPicPr>
          <p:cNvPr id="18436" name="Picture 4" descr="Landeswapp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76672"/>
            <a:ext cx="952500" cy="94297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79512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Landesflagge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092280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Landeswappen</a:t>
            </a:r>
            <a:endParaRPr lang="sk-SK" dirty="0"/>
          </a:p>
        </p:txBody>
      </p:sp>
      <p:pic>
        <p:nvPicPr>
          <p:cNvPr id="18438" name="Picture 6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620688"/>
            <a:ext cx="5039271" cy="748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572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ýsledok vyhľadávania obrázkov pre dopyt wien ma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704856" cy="544757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err="1" smtClean="0">
                <a:solidFill>
                  <a:srgbClr val="C00000"/>
                </a:solidFill>
                <a:latin typeface="Bauhaus 93" pitchFamily="82" charset="0"/>
              </a:rPr>
              <a:t>Die</a:t>
            </a:r>
            <a:r>
              <a:rPr lang="sk-SK" sz="4000" dirty="0" smtClean="0">
                <a:solidFill>
                  <a:srgbClr val="C00000"/>
                </a:solidFill>
                <a:latin typeface="Bauhaus 93" pitchFamily="82" charset="0"/>
              </a:rPr>
              <a:t> </a:t>
            </a:r>
            <a:r>
              <a:rPr lang="sk-SK" sz="4000" dirty="0" err="1" smtClean="0">
                <a:solidFill>
                  <a:srgbClr val="C00000"/>
                </a:solidFill>
                <a:latin typeface="Bauhaus 93" pitchFamily="82" charset="0"/>
              </a:rPr>
              <a:t>Touristenmappe</a:t>
            </a:r>
            <a:r>
              <a:rPr lang="sk-SK" sz="4000" dirty="0" smtClean="0">
                <a:solidFill>
                  <a:srgbClr val="C00000"/>
                </a:solidFill>
                <a:latin typeface="Bauhaus 93" pitchFamily="82" charset="0"/>
              </a:rPr>
              <a:t> der </a:t>
            </a:r>
            <a:r>
              <a:rPr lang="sk-SK" sz="4000" dirty="0" err="1" smtClean="0">
                <a:solidFill>
                  <a:srgbClr val="C00000"/>
                </a:solidFill>
                <a:latin typeface="Bauhaus 93" pitchFamily="82" charset="0"/>
              </a:rPr>
              <a:t>Stadt</a:t>
            </a:r>
            <a:r>
              <a:rPr lang="sk-SK" sz="4000" dirty="0" smtClean="0">
                <a:solidFill>
                  <a:srgbClr val="C00000"/>
                </a:solidFill>
                <a:latin typeface="Bauhaus 93" pitchFamily="82" charset="0"/>
              </a:rPr>
              <a:t> </a:t>
            </a:r>
            <a:r>
              <a:rPr lang="sk-SK" sz="4000" dirty="0" err="1" smtClean="0">
                <a:solidFill>
                  <a:srgbClr val="C00000"/>
                </a:solidFill>
                <a:latin typeface="Bauhaus 93" pitchFamily="82" charset="0"/>
              </a:rPr>
              <a:t>Wien</a:t>
            </a:r>
            <a:endParaRPr lang="sk-SK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vianocne trhy vied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00267" cy="4325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11560" y="8367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 smtClean="0">
                <a:solidFill>
                  <a:srgbClr val="FF0000"/>
                </a:solidFill>
                <a:latin typeface="Bauhaus 93" pitchFamily="82" charset="0"/>
              </a:rPr>
              <a:t>Weihnachtsmarkt</a:t>
            </a:r>
            <a:r>
              <a:rPr lang="sk-SK" sz="4000" b="1" dirty="0" smtClean="0">
                <a:solidFill>
                  <a:srgbClr val="FF0000"/>
                </a:solidFill>
                <a:latin typeface="Bauhaus 93" pitchFamily="82" charset="0"/>
              </a:rPr>
              <a:t> vor </a:t>
            </a:r>
            <a:r>
              <a:rPr lang="sk-SK" sz="4000" b="1" dirty="0" err="1" smtClean="0">
                <a:solidFill>
                  <a:srgbClr val="FF0000"/>
                </a:solidFill>
                <a:latin typeface="Bauhaus 93" pitchFamily="82" charset="0"/>
              </a:rPr>
              <a:t>dem</a:t>
            </a:r>
            <a:r>
              <a:rPr lang="sk-SK" sz="4000" b="1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sk-SK" sz="4000" b="1" dirty="0" err="1" smtClean="0">
                <a:solidFill>
                  <a:srgbClr val="FF0000"/>
                </a:solidFill>
                <a:latin typeface="Bauhaus 93" pitchFamily="82" charset="0"/>
              </a:rPr>
              <a:t>Rathaus</a:t>
            </a:r>
            <a:endParaRPr lang="sk-SK" sz="4000" b="1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0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k-SK" dirty="0" err="1">
                <a:solidFill>
                  <a:srgbClr val="C00000"/>
                </a:solidFill>
                <a:latin typeface="Bauhaus 93" pitchFamily="82" charset="0"/>
              </a:rPr>
              <a:t>Sehenswürdigkeiten</a:t>
            </a:r>
            <a:r>
              <a:rPr lang="sk-SK" dirty="0">
                <a:solidFill>
                  <a:srgbClr val="C00000"/>
                </a:solidFill>
                <a:latin typeface="Bauhaus 93" pitchFamily="82" charset="0"/>
              </a:rPr>
              <a:t> von </a:t>
            </a:r>
            <a:r>
              <a:rPr lang="sk-SK" dirty="0" err="1">
                <a:solidFill>
                  <a:srgbClr val="C00000"/>
                </a:solidFill>
                <a:latin typeface="Bauhaus 93" pitchFamily="82" charset="0"/>
              </a:rPr>
              <a:t>Österreich</a:t>
            </a:r>
            <a:endParaRPr lang="sk-SK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2132856"/>
            <a:ext cx="7848872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4000" b="1" dirty="0" err="1" smtClean="0">
                <a:solidFill>
                  <a:srgbClr val="7030A0"/>
                </a:solidFill>
                <a:latin typeface="Arial Rounded MT Bold" pitchFamily="34" charset="0"/>
              </a:rPr>
              <a:t>Naturhistorisches</a:t>
            </a:r>
            <a:r>
              <a:rPr lang="sk-SK" sz="4000" b="1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sk-SK" sz="4000" b="1" dirty="0" err="1" smtClean="0">
                <a:solidFill>
                  <a:srgbClr val="7030A0"/>
                </a:solidFill>
                <a:latin typeface="Arial Rounded MT Bold" pitchFamily="34" charset="0"/>
              </a:rPr>
              <a:t>Museum</a:t>
            </a:r>
            <a:endParaRPr lang="sk-SK" sz="4000" b="1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sk-SK" b="1" dirty="0" smtClean="0"/>
              <a:t>	 </a:t>
            </a:r>
            <a:r>
              <a:rPr lang="de-DE" sz="2700" b="1" dirty="0" smtClean="0"/>
              <a:t>Es </a:t>
            </a:r>
            <a:r>
              <a:rPr lang="de-DE" sz="2700" b="1" dirty="0"/>
              <a:t>gibt </a:t>
            </a:r>
            <a:r>
              <a:rPr lang="sk-SK" sz="2700" b="1" dirty="0" smtClean="0"/>
              <a:t>hier </a:t>
            </a:r>
            <a:r>
              <a:rPr lang="de-DE" sz="2700" b="1" dirty="0" smtClean="0"/>
              <a:t>mehr </a:t>
            </a:r>
            <a:r>
              <a:rPr lang="de-DE" sz="2700" b="1" dirty="0"/>
              <a:t>als 20 Millionen </a:t>
            </a:r>
            <a:r>
              <a:rPr lang="sk-SK" sz="2700" b="1" dirty="0" smtClean="0"/>
              <a:t>A</a:t>
            </a:r>
            <a:r>
              <a:rPr lang="de-DE" sz="2700" b="1" dirty="0" err="1" smtClean="0"/>
              <a:t>rtikel</a:t>
            </a:r>
            <a:r>
              <a:rPr lang="sk-SK" sz="2700" b="1" dirty="0" smtClean="0"/>
              <a:t> </a:t>
            </a:r>
            <a:r>
              <a:rPr lang="sk-SK" sz="2700" b="1" dirty="0" smtClean="0"/>
              <a:t>(</a:t>
            </a:r>
            <a:r>
              <a:rPr lang="de-DE" sz="2700" b="1" dirty="0"/>
              <a:t>Modelle von Dinosauriern in </a:t>
            </a:r>
            <a:r>
              <a:rPr lang="de-DE" sz="2700" b="1" dirty="0" smtClean="0"/>
              <a:t>Lebensgröße</a:t>
            </a:r>
            <a:r>
              <a:rPr lang="sk-SK" sz="2700" b="1" dirty="0" smtClean="0"/>
              <a:t>,..)</a:t>
            </a:r>
          </a:p>
          <a:p>
            <a:pPr>
              <a:buFont typeface="Courier New" pitchFamily="49" charset="0"/>
              <a:buChar char="o"/>
            </a:pPr>
            <a:endParaRPr lang="sk-SK" dirty="0"/>
          </a:p>
        </p:txBody>
      </p:sp>
      <p:pic>
        <p:nvPicPr>
          <p:cNvPr id="3074" name="Picture 2" descr="Výsledok vyhľadávania obrázkov pre dopyt Naturhistorisches Museu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2823"/>
            <a:ext cx="47625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ok vyhľadávania obrázkov pre dopyt prírodovedné múzeum viedeň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8137135" y="-976674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Výsledok vyhľadávania obrázkov pre dopyt prírodovedné múzeum viedeň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490645" y="-745332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rgbClr val="C00000"/>
              </a:solidFill>
            </a:endParaRPr>
          </a:p>
        </p:txBody>
      </p:sp>
      <p:sp>
        <p:nvSpPr>
          <p:cNvPr id="6" name="AutoShape 8" descr="Výsledok vyhľadávania obrázkov pre dopyt prírodovedné múzeum viedeň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946400" y="-914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Výsledok vyhľadávania obrázkov pre dopyt prírodovedné múzeum viedeň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252520" y="332656"/>
            <a:ext cx="2857500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Výsledok vyhľadávania obrázkov pre dopyt prírodovedné múzeum viedeň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0476656" y="148478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6" name="Picture 14" descr="Výsledok vyhľadávania obrázkov pre dopyt prírodovedné múzeum viedeň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455" y="4077072"/>
            <a:ext cx="3973572" cy="266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1" y="332656"/>
            <a:ext cx="2520280" cy="792088"/>
          </a:xfrm>
        </p:spPr>
        <p:txBody>
          <a:bodyPr/>
          <a:lstStyle/>
          <a:p>
            <a:pPr marL="0" indent="0" algn="l">
              <a:buNone/>
            </a:pPr>
            <a:r>
              <a:rPr lang="sk-SK" sz="3600" dirty="0" err="1" smtClean="0">
                <a:solidFill>
                  <a:srgbClr val="7030A0"/>
                </a:solidFill>
                <a:latin typeface="Arial Rounded MT Bold" pitchFamily="34" charset="0"/>
              </a:rPr>
              <a:t>Hofburg</a:t>
            </a:r>
            <a:endParaRPr lang="sk-SK" sz="36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920880" cy="5328592"/>
          </a:xfrm>
        </p:spPr>
        <p:txBody>
          <a:bodyPr>
            <a:normAutofit fontScale="92500" lnSpcReduction="10000"/>
          </a:bodyPr>
          <a:lstStyle/>
          <a:p>
            <a:pPr marL="45720" indent="0">
              <a:buFont typeface="Wingdings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rgbClr val="FF0000"/>
                </a:solidFill>
              </a:rPr>
              <a:t>keiserliche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Residenz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der </a:t>
            </a:r>
            <a:r>
              <a:rPr lang="sk-SK" dirty="0" err="1" smtClean="0">
                <a:solidFill>
                  <a:schemeClr val="tx1"/>
                </a:solidFill>
              </a:rPr>
              <a:t>Habsburger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Monarchie</a:t>
            </a:r>
          </a:p>
          <a:p>
            <a:pPr marL="4572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Font typeface="Wingdings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de-DE" dirty="0" smtClean="0">
                <a:solidFill>
                  <a:schemeClr val="tx1"/>
                </a:solidFill>
              </a:rPr>
              <a:t>Es </a:t>
            </a:r>
            <a:r>
              <a:rPr lang="de-DE" dirty="0" smtClean="0">
                <a:solidFill>
                  <a:schemeClr val="tx1"/>
                </a:solidFill>
              </a:rPr>
              <a:t>wurde </a:t>
            </a:r>
            <a:r>
              <a:rPr lang="de-DE" dirty="0">
                <a:solidFill>
                  <a:srgbClr val="FF0000"/>
                </a:solidFill>
              </a:rPr>
              <a:t>im 13. Jahrhundert </a:t>
            </a:r>
            <a:r>
              <a:rPr lang="de-DE" dirty="0" smtClean="0">
                <a:solidFill>
                  <a:srgbClr val="FF0000"/>
                </a:solidFill>
              </a:rPr>
              <a:t>erbaut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und</a:t>
            </a:r>
            <a:r>
              <a:rPr lang="de-DE" dirty="0" smtClean="0">
                <a:solidFill>
                  <a:schemeClr val="tx1"/>
                </a:solidFill>
              </a:rPr>
              <a:t> bis </a:t>
            </a:r>
            <a:r>
              <a:rPr lang="de-DE" dirty="0" smtClean="0">
                <a:solidFill>
                  <a:schemeClr val="tx1"/>
                </a:solidFill>
              </a:rPr>
              <a:t>1918 (mit Unterbrechungen) die Residenz der </a:t>
            </a:r>
            <a:r>
              <a:rPr lang="de-DE" dirty="0" smtClean="0">
                <a:solidFill>
                  <a:schemeClr val="tx1"/>
                </a:solidFill>
                <a:hlinkClick r:id="rId3" tooltip="Habsburger"/>
              </a:rPr>
              <a:t>Habsburger</a:t>
            </a:r>
            <a:r>
              <a:rPr lang="de-DE" dirty="0" smtClean="0">
                <a:solidFill>
                  <a:schemeClr val="tx1"/>
                </a:solidFill>
              </a:rPr>
              <a:t> in Wien. </a:t>
            </a: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Font typeface="Wingdings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de-DE" dirty="0" smtClean="0">
                <a:solidFill>
                  <a:schemeClr val="tx1"/>
                </a:solidFill>
              </a:rPr>
              <a:t>Seit </a:t>
            </a:r>
            <a:r>
              <a:rPr lang="de-DE" dirty="0" smtClean="0">
                <a:solidFill>
                  <a:schemeClr val="tx1"/>
                </a:solidFill>
              </a:rPr>
              <a:t>1945 ist </a:t>
            </a:r>
            <a:r>
              <a:rPr lang="de-DE" dirty="0" smtClean="0">
                <a:solidFill>
                  <a:schemeClr val="tx1"/>
                </a:solidFill>
              </a:rPr>
              <a:t>sie</a:t>
            </a:r>
            <a:r>
              <a:rPr lang="sk-SK" dirty="0" smtClean="0">
                <a:solidFill>
                  <a:schemeClr val="tx1"/>
                </a:solidFill>
              </a:rPr>
              <a:t> d</a:t>
            </a:r>
            <a:r>
              <a:rPr lang="de-DE" dirty="0" smtClean="0">
                <a:solidFill>
                  <a:schemeClr val="tx1"/>
                </a:solidFill>
              </a:rPr>
              <a:t>er</a:t>
            </a:r>
            <a:r>
              <a:rPr lang="de-DE" dirty="0" smtClean="0">
                <a:solidFill>
                  <a:schemeClr val="tx1"/>
                </a:solidFill>
              </a:rPr>
              <a:t> </a:t>
            </a:r>
            <a:r>
              <a:rPr lang="sk-SK" dirty="0" err="1" smtClean="0">
                <a:solidFill>
                  <a:srgbClr val="FF0000"/>
                </a:solidFill>
              </a:rPr>
              <a:t>Amtssitz</a:t>
            </a:r>
            <a:r>
              <a:rPr lang="de-DE" dirty="0" smtClean="0">
                <a:solidFill>
                  <a:srgbClr val="FF0000"/>
                </a:solidFill>
              </a:rPr>
              <a:t> </a:t>
            </a:r>
            <a:endParaRPr lang="sk-SK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des</a:t>
            </a:r>
            <a:r>
              <a:rPr lang="de-DE" dirty="0" smtClean="0">
                <a:solidFill>
                  <a:srgbClr val="FF0000"/>
                </a:solidFill>
              </a:rPr>
              <a:t> </a:t>
            </a:r>
            <a:r>
              <a:rPr lang="sk-SK" dirty="0" err="1" smtClean="0">
                <a:solidFill>
                  <a:srgbClr val="FF0000"/>
                </a:solidFill>
              </a:rPr>
              <a:t>Österreichischen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Bundespräsidenten</a:t>
            </a:r>
            <a:r>
              <a:rPr lang="de-DE" dirty="0" smtClean="0">
                <a:solidFill>
                  <a:srgbClr val="FF0000"/>
                </a:solidFill>
              </a:rPr>
              <a:t>. </a:t>
            </a:r>
            <a:endParaRPr lang="sk-SK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 marL="45720" indent="0">
              <a:buFont typeface="Wingdings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</a:rPr>
              <a:t>  Hier </a:t>
            </a:r>
            <a:r>
              <a:rPr lang="sk-SK" dirty="0" err="1" smtClean="0">
                <a:solidFill>
                  <a:schemeClr val="tx1"/>
                </a:solidFill>
              </a:rPr>
              <a:t>findet</a:t>
            </a:r>
            <a:r>
              <a:rPr lang="sk-SK" dirty="0" smtClean="0">
                <a:solidFill>
                  <a:schemeClr val="tx1"/>
                </a:solidFill>
              </a:rPr>
              <a:t> man </a:t>
            </a:r>
            <a:r>
              <a:rPr lang="sk-SK" dirty="0" err="1" smtClean="0">
                <a:solidFill>
                  <a:schemeClr val="tx1"/>
                </a:solidFill>
              </a:rPr>
              <a:t>die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Nationalbibliothek</a:t>
            </a:r>
            <a:r>
              <a:rPr lang="de-DE" dirty="0" smtClean="0">
                <a:solidFill>
                  <a:schemeClr val="tx1"/>
                </a:solidFill>
              </a:rPr>
              <a:t> </a:t>
            </a: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sowie </a:t>
            </a:r>
            <a:r>
              <a:rPr lang="de-DE" dirty="0" smtClean="0">
                <a:solidFill>
                  <a:schemeClr val="tx1"/>
                </a:solidFill>
              </a:rPr>
              <a:t>verschiedene Museen </a:t>
            </a: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smtClean="0">
                <a:solidFill>
                  <a:schemeClr val="tx1"/>
                </a:solidFill>
              </a:rPr>
              <a:t>darunter die </a:t>
            </a:r>
            <a:r>
              <a:rPr lang="sk-SK" dirty="0" err="1" smtClean="0">
                <a:solidFill>
                  <a:srgbClr val="FF0000"/>
                </a:solidFill>
              </a:rPr>
              <a:t>Albertina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Font typeface="Wingdings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</a:rPr>
              <a:t>  </a:t>
            </a:r>
            <a:r>
              <a:rPr lang="sk-SK" dirty="0" err="1" smtClean="0">
                <a:solidFill>
                  <a:schemeClr val="tx1"/>
                </a:solidFill>
              </a:rPr>
              <a:t>Das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unregelmäßige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  <a:hlinkClick r:id="rId4" tooltip="Gebäudekomplex"/>
              </a:rPr>
              <a:t>Gebäudekomplex</a:t>
            </a:r>
            <a:r>
              <a:rPr lang="de-DE" dirty="0" smtClean="0">
                <a:solidFill>
                  <a:schemeClr val="tx1"/>
                </a:solidFill>
              </a:rPr>
              <a:t> umfasst eine Fläche von zirka 24 </a:t>
            </a:r>
            <a:r>
              <a:rPr lang="de-DE" dirty="0" smtClean="0">
                <a:solidFill>
                  <a:schemeClr val="tx1"/>
                </a:solidFill>
              </a:rPr>
              <a:t>Hektar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</a:p>
          <a:p>
            <a:pPr marL="4572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45720" indent="0"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10242" name="Picture 2" descr="https://upload.wikimedia.org/wikipedia/commons/thumb/f/f0/Hofburg_Vienna_plan.svg/310px-Hofburg_Vienna_pla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66040"/>
            <a:ext cx="2736304" cy="2714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21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lovaklines.sk/fileadmin/user_upload/vieden_obrazky/vieden_pamiatky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02" y="2514408"/>
            <a:ext cx="8311670" cy="3947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476672"/>
            <a:ext cx="77048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Font typeface="Wingdings" pitchFamily="2" charset="2"/>
              <a:buChar char="q"/>
            </a:pPr>
            <a:r>
              <a:rPr lang="sk-SK" sz="2000" dirty="0" smtClean="0"/>
              <a:t>  </a:t>
            </a:r>
            <a:r>
              <a:rPr lang="de-DE" sz="2000" dirty="0" smtClean="0"/>
              <a:t>Rund </a:t>
            </a:r>
            <a:r>
              <a:rPr lang="de-DE" sz="2000" dirty="0" smtClean="0">
                <a:solidFill>
                  <a:srgbClr val="FF0000"/>
                </a:solidFill>
              </a:rPr>
              <a:t>5000 Personen wohnen oder arbeiten </a:t>
            </a:r>
            <a:r>
              <a:rPr lang="de-DE" sz="2000" dirty="0" smtClean="0"/>
              <a:t>auf dem Areal der Hofburg</a:t>
            </a:r>
            <a:r>
              <a:rPr lang="sk-SK" sz="2000" dirty="0" smtClean="0"/>
              <a:t>. </a:t>
            </a:r>
          </a:p>
          <a:p>
            <a:pPr marL="45720" indent="0">
              <a:buNone/>
            </a:pPr>
            <a:endParaRPr lang="sk-SK" sz="2000" dirty="0" smtClean="0"/>
          </a:p>
          <a:p>
            <a:pPr marL="45720" indent="0">
              <a:buFont typeface="Wingdings" pitchFamily="2" charset="2"/>
              <a:buChar char="q"/>
            </a:pPr>
            <a:r>
              <a:rPr lang="sk-SK" sz="2000" dirty="0" smtClean="0"/>
              <a:t>  </a:t>
            </a:r>
            <a:r>
              <a:rPr lang="de-DE" sz="2000" dirty="0" smtClean="0"/>
              <a:t>Die Hofburg ist </a:t>
            </a:r>
            <a:r>
              <a:rPr lang="de-DE" sz="2000" dirty="0" smtClean="0">
                <a:solidFill>
                  <a:srgbClr val="FF0000"/>
                </a:solidFill>
              </a:rPr>
              <a:t>Eigentum der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hlinkClick r:id="rId4" tooltip="Österreich"/>
              </a:rPr>
              <a:t>Republik Österreich</a:t>
            </a:r>
            <a:r>
              <a:rPr lang="sk-SK" sz="2000" dirty="0" smtClean="0"/>
              <a:t>.</a:t>
            </a:r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444208" y="184482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err="1" smtClean="0">
                <a:solidFill>
                  <a:srgbClr val="7030A0"/>
                </a:solidFill>
                <a:latin typeface="Bauhaus 93" pitchFamily="82" charset="0"/>
              </a:rPr>
              <a:t>Hofburg</a:t>
            </a:r>
            <a:endParaRPr lang="sk-SK" sz="36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sk-SK" sz="3600" dirty="0" err="1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itchFamily="34" charset="0"/>
              </a:rPr>
              <a:t>Das</a:t>
            </a:r>
            <a:r>
              <a:rPr lang="sk-SK" sz="3600" dirty="0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sk-SK" sz="3600" dirty="0" err="1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Arial Rounded MT Bold" pitchFamily="34" charset="0"/>
              </a:rPr>
              <a:t>Hundertwasserhaus</a:t>
            </a:r>
            <a:endParaRPr lang="sk-SK" sz="3600" dirty="0">
              <a:solidFill>
                <a:srgbClr val="7030A0"/>
              </a:solidFill>
              <a:effectLst>
                <a:reflection blurRad="6350" stA="60000" endA="900" endPos="58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136904" cy="54006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</a:rPr>
              <a:t>   </a:t>
            </a:r>
            <a:r>
              <a:rPr lang="de-DE" sz="3300" dirty="0" smtClean="0">
                <a:solidFill>
                  <a:schemeClr val="tx1"/>
                </a:solidFill>
              </a:rPr>
              <a:t>Es </a:t>
            </a:r>
            <a:r>
              <a:rPr lang="de-DE" sz="3300" dirty="0">
                <a:solidFill>
                  <a:schemeClr val="tx1"/>
                </a:solidFill>
              </a:rPr>
              <a:t>liegt in der Nähe des </a:t>
            </a:r>
            <a:r>
              <a:rPr lang="de-DE" sz="3300" dirty="0" smtClean="0">
                <a:solidFill>
                  <a:schemeClr val="tx1"/>
                </a:solidFill>
              </a:rPr>
              <a:t>Stadtzentrums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k-SK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300" dirty="0" smtClean="0">
                <a:solidFill>
                  <a:schemeClr val="tx1"/>
                </a:solidFill>
              </a:rPr>
              <a:t>   </a:t>
            </a:r>
            <a:r>
              <a:rPr lang="de-DE" sz="3300" dirty="0" smtClean="0">
                <a:solidFill>
                  <a:schemeClr val="tx1"/>
                </a:solidFill>
              </a:rPr>
              <a:t>Das </a:t>
            </a:r>
            <a:r>
              <a:rPr lang="de-DE" sz="3300" dirty="0" smtClean="0">
                <a:solidFill>
                  <a:schemeClr val="tx1"/>
                </a:solidFill>
              </a:rPr>
              <a:t>bunte und ungewöhnliche Haus </a:t>
            </a:r>
            <a:r>
              <a:rPr lang="sk-SK" sz="3300" dirty="0" err="1" smtClean="0">
                <a:solidFill>
                  <a:schemeClr val="tx1"/>
                </a:solidFill>
              </a:rPr>
              <a:t>mit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echte</a:t>
            </a:r>
            <a:r>
              <a:rPr lang="sk-SK" sz="3300" dirty="0" smtClean="0">
                <a:solidFill>
                  <a:schemeClr val="tx1"/>
                </a:solidFill>
              </a:rPr>
              <a:t>m</a:t>
            </a:r>
            <a:r>
              <a:rPr lang="de-DE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Park auf den </a:t>
            </a:r>
            <a:r>
              <a:rPr lang="de-DE" sz="3300" dirty="0" smtClean="0">
                <a:solidFill>
                  <a:schemeClr val="tx1"/>
                </a:solidFill>
              </a:rPr>
              <a:t>Dächern. 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k-SK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300" dirty="0" smtClean="0">
                <a:solidFill>
                  <a:schemeClr val="tx1"/>
                </a:solidFill>
              </a:rPr>
              <a:t>   </a:t>
            </a:r>
            <a:r>
              <a:rPr lang="de-DE" sz="3300" dirty="0" smtClean="0">
                <a:solidFill>
                  <a:schemeClr val="tx1"/>
                </a:solidFill>
              </a:rPr>
              <a:t>Das </a:t>
            </a:r>
            <a:r>
              <a:rPr lang="de-DE" sz="3300" dirty="0" smtClean="0">
                <a:solidFill>
                  <a:schemeClr val="tx1"/>
                </a:solidFill>
              </a:rPr>
              <a:t>Haus folgt nicht den üblichen Normen </a:t>
            </a:r>
            <a:r>
              <a:rPr lang="de-DE" sz="3300" dirty="0" smtClean="0">
                <a:solidFill>
                  <a:schemeClr val="tx1"/>
                </a:solidFill>
              </a:rPr>
              <a:t>der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  <a:hlinkClick r:id="rId3" tooltip="Architektur"/>
              </a:rPr>
              <a:t>Architektur</a:t>
            </a:r>
            <a:r>
              <a:rPr lang="de-DE" sz="3300" dirty="0" smtClean="0">
                <a:solidFill>
                  <a:schemeClr val="tx1"/>
                </a:solidFill>
              </a:rPr>
              <a:t>. 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DE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300" dirty="0" smtClean="0">
                <a:solidFill>
                  <a:schemeClr val="tx1"/>
                </a:solidFill>
              </a:rPr>
              <a:t>   </a:t>
            </a:r>
            <a:r>
              <a:rPr lang="de-DE" sz="3300" dirty="0" smtClean="0">
                <a:solidFill>
                  <a:schemeClr val="tx1"/>
                </a:solidFill>
              </a:rPr>
              <a:t>Im </a:t>
            </a:r>
            <a:r>
              <a:rPr lang="de-DE" sz="3300" dirty="0" smtClean="0">
                <a:solidFill>
                  <a:schemeClr val="tx1"/>
                </a:solidFill>
              </a:rPr>
              <a:t>Haus befinden sich 52 Wohnungen und vier Geschäftslokale, </a:t>
            </a:r>
            <a:r>
              <a:rPr lang="sk-SK" sz="3300" dirty="0" smtClean="0">
                <a:solidFill>
                  <a:schemeClr val="tx1"/>
                </a:solidFill>
              </a:rPr>
              <a:t>16   </a:t>
            </a:r>
          </a:p>
          <a:p>
            <a:pPr>
              <a:buNone/>
            </a:pP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sk-SK" sz="3300" dirty="0" smtClean="0">
                <a:solidFill>
                  <a:schemeClr val="tx1"/>
                </a:solidFill>
              </a:rPr>
              <a:t>      </a:t>
            </a:r>
            <a:r>
              <a:rPr lang="sk-SK" sz="3300" dirty="0" err="1" smtClean="0">
                <a:solidFill>
                  <a:schemeClr val="tx1"/>
                </a:solidFill>
              </a:rPr>
              <a:t>Private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sk-SK" sz="3300" dirty="0" err="1" smtClean="0">
                <a:solidFill>
                  <a:schemeClr val="tx1"/>
                </a:solidFill>
              </a:rPr>
              <a:t>und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sk-SK" sz="3300" dirty="0" err="1" smtClean="0">
                <a:solidFill>
                  <a:schemeClr val="tx1"/>
                </a:solidFill>
              </a:rPr>
              <a:t>drei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Dachterrassen</a:t>
            </a:r>
            <a:r>
              <a:rPr lang="de-DE" sz="3300" dirty="0" smtClean="0">
                <a:solidFill>
                  <a:schemeClr val="tx1"/>
                </a:solidFill>
              </a:rPr>
              <a:t>. 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k-SK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300" dirty="0" smtClean="0">
                <a:solidFill>
                  <a:schemeClr val="tx1"/>
                </a:solidFill>
              </a:rPr>
              <a:t>   </a:t>
            </a:r>
            <a:r>
              <a:rPr lang="de-DE" sz="3300" dirty="0" smtClean="0">
                <a:solidFill>
                  <a:schemeClr val="tx1"/>
                </a:solidFill>
              </a:rPr>
              <a:t>das Hundertwasser</a:t>
            </a:r>
            <a:r>
              <a:rPr lang="sk-SK" sz="3300" dirty="0" smtClean="0">
                <a:solidFill>
                  <a:schemeClr val="tx1"/>
                </a:solidFill>
              </a:rPr>
              <a:t>h</a:t>
            </a:r>
            <a:r>
              <a:rPr lang="de-DE" sz="3300" dirty="0" smtClean="0">
                <a:solidFill>
                  <a:schemeClr val="tx1"/>
                </a:solidFill>
              </a:rPr>
              <a:t>aus </a:t>
            </a:r>
            <a:r>
              <a:rPr lang="sk-SK" sz="3300" dirty="0" err="1" smtClean="0">
                <a:solidFill>
                  <a:schemeClr val="tx1"/>
                </a:solidFill>
              </a:rPr>
              <a:t>zählt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zu </a:t>
            </a:r>
            <a:r>
              <a:rPr lang="de-DE" sz="3300" dirty="0" smtClean="0">
                <a:solidFill>
                  <a:schemeClr val="tx1"/>
                </a:solidFill>
              </a:rPr>
              <a:t>den </a:t>
            </a:r>
            <a:r>
              <a:rPr lang="sk-SK" sz="3300" dirty="0" err="1" smtClean="0">
                <a:solidFill>
                  <a:schemeClr val="tx1"/>
                </a:solidFill>
              </a:rPr>
              <a:t>meist</a:t>
            </a:r>
            <a:r>
              <a:rPr lang="de-DE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fotografierten 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sk-SK" sz="3300" dirty="0" smtClean="0">
                <a:solidFill>
                  <a:schemeClr val="tx1"/>
                </a:solidFill>
              </a:rPr>
              <a:t>      </a:t>
            </a:r>
            <a:r>
              <a:rPr lang="de-DE" sz="3300" dirty="0" smtClean="0">
                <a:solidFill>
                  <a:schemeClr val="tx1"/>
                </a:solidFill>
              </a:rPr>
              <a:t>Sehenswürdigkeiten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DE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300" dirty="0" smtClean="0">
                <a:solidFill>
                  <a:schemeClr val="tx1"/>
                </a:solidFill>
              </a:rPr>
              <a:t>   </a:t>
            </a:r>
            <a:r>
              <a:rPr lang="de-DE" sz="3300" dirty="0" smtClean="0">
                <a:solidFill>
                  <a:schemeClr val="tx1"/>
                </a:solidFill>
              </a:rPr>
              <a:t>Es </a:t>
            </a:r>
            <a:r>
              <a:rPr lang="de-DE" sz="3300" dirty="0">
                <a:solidFill>
                  <a:schemeClr val="tx1"/>
                </a:solidFill>
              </a:rPr>
              <a:t>ist einer der buntesten Orte in </a:t>
            </a:r>
            <a:r>
              <a:rPr lang="de-DE" sz="3300" dirty="0" smtClean="0">
                <a:solidFill>
                  <a:schemeClr val="tx1"/>
                </a:solidFill>
              </a:rPr>
              <a:t>Wien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k-SK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300" dirty="0" smtClean="0">
                <a:solidFill>
                  <a:schemeClr val="tx1"/>
                </a:solidFill>
              </a:rPr>
              <a:t>   </a:t>
            </a:r>
            <a:r>
              <a:rPr lang="sk-SK" sz="3300" dirty="0" err="1" smtClean="0">
                <a:solidFill>
                  <a:schemeClr val="tx1"/>
                </a:solidFill>
              </a:rPr>
              <a:t>Vom</a:t>
            </a: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österreichische</a:t>
            </a:r>
            <a:r>
              <a:rPr lang="sk-SK" sz="3300" dirty="0" smtClean="0">
                <a:solidFill>
                  <a:schemeClr val="tx1"/>
                </a:solidFill>
              </a:rPr>
              <a:t>n</a:t>
            </a:r>
            <a:r>
              <a:rPr lang="de-DE" sz="3300" dirty="0" smtClean="0">
                <a:solidFill>
                  <a:schemeClr val="tx1"/>
                </a:solidFill>
              </a:rPr>
              <a:t> </a:t>
            </a:r>
            <a:r>
              <a:rPr lang="de-DE" sz="3300" dirty="0" smtClean="0">
                <a:solidFill>
                  <a:schemeClr val="tx1"/>
                </a:solidFill>
              </a:rPr>
              <a:t>Künstler </a:t>
            </a:r>
            <a:endParaRPr lang="sk-SK" sz="3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k-SK" sz="3300" dirty="0" smtClean="0">
                <a:solidFill>
                  <a:schemeClr val="tx1"/>
                </a:solidFill>
              </a:rPr>
              <a:t> </a:t>
            </a:r>
            <a:r>
              <a:rPr lang="sk-SK" sz="3300" dirty="0" smtClean="0">
                <a:solidFill>
                  <a:schemeClr val="tx1"/>
                </a:solidFill>
              </a:rPr>
              <a:t>      </a:t>
            </a:r>
            <a:r>
              <a:rPr lang="sk-SK" sz="3300" dirty="0" err="1" smtClean="0">
                <a:solidFill>
                  <a:srgbClr val="FF0000"/>
                </a:solidFill>
              </a:rPr>
              <a:t>Friedensreich</a:t>
            </a:r>
            <a:r>
              <a:rPr lang="sk-SK" sz="3300" dirty="0" smtClean="0">
                <a:solidFill>
                  <a:srgbClr val="FF0000"/>
                </a:solidFill>
              </a:rPr>
              <a:t> </a:t>
            </a:r>
            <a:r>
              <a:rPr lang="sk-SK" sz="3300" dirty="0" err="1" smtClean="0">
                <a:solidFill>
                  <a:srgbClr val="FF0000"/>
                </a:solidFill>
              </a:rPr>
              <a:t>Hundertwasser</a:t>
            </a:r>
            <a:endParaRPr lang="sk-SK" sz="3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2300" dirty="0" smtClean="0">
                <a:solidFill>
                  <a:schemeClr val="tx1"/>
                </a:solidFill>
              </a:rPr>
              <a:t> </a:t>
            </a:r>
            <a:endParaRPr lang="sk-SK" sz="2300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ok vyhľadávania obrázkov pre dopyt hundertwasserhaus deuts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365104"/>
            <a:ext cx="2592288" cy="2057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278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Hundertwasserha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40" cy="535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131840" y="476672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dirty="0" err="1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Das</a:t>
            </a:r>
            <a:r>
              <a:rPr lang="sk-SK" sz="3600" dirty="0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 </a:t>
            </a:r>
            <a:r>
              <a:rPr lang="sk-SK" sz="3600" dirty="0" err="1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Hundertwasserhaus</a:t>
            </a:r>
            <a:endParaRPr lang="sk-SK" sz="36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378</TotalTime>
  <Words>273</Words>
  <Application>Microsoft Office PowerPoint</Application>
  <PresentationFormat>Prezentácia na obrazovke (4:3)</PresentationFormat>
  <Paragraphs>89</Paragraphs>
  <Slides>13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Aerodynamika</vt:lpstr>
      <vt:lpstr>Wie gut kennst du          Österreich ?</vt:lpstr>
      <vt:lpstr>Snímka 2</vt:lpstr>
      <vt:lpstr>Snímka 3</vt:lpstr>
      <vt:lpstr>Snímka 4</vt:lpstr>
      <vt:lpstr>Sehenswürdigkeiten von Österreich</vt:lpstr>
      <vt:lpstr>Hofburg</vt:lpstr>
      <vt:lpstr>Snímka 7</vt:lpstr>
      <vt:lpstr>Das Hundertwasserhaus</vt:lpstr>
      <vt:lpstr>Snímka 9</vt:lpstr>
      <vt:lpstr>Spaßpark Prater </vt:lpstr>
      <vt:lpstr>Österreichische Gerichte</vt:lpstr>
      <vt:lpstr>Schokolade Hauswirth</vt:lpstr>
      <vt:lpstr>Vielen Dank für Ihre Aufmerksamkeit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</dc:title>
  <dc:creator>alexndra borikova</dc:creator>
  <cp:lastModifiedBy>PK_Sj</cp:lastModifiedBy>
  <cp:revision>28</cp:revision>
  <dcterms:created xsi:type="dcterms:W3CDTF">2018-12-12T14:51:04Z</dcterms:created>
  <dcterms:modified xsi:type="dcterms:W3CDTF">2019-01-24T11:04:43Z</dcterms:modified>
</cp:coreProperties>
</file>